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charts/chart2.xml" ContentType="application/vnd.openxmlformats-officedocument.drawingml.chart+xml"/>
  <Override PartName="/ppt/notesSlides/notesSlide22.xml" ContentType="application/vnd.openxmlformats-officedocument.presentationml.notesSlide+xml"/>
  <Override PartName="/ppt/charts/chart3.xml" ContentType="application/vnd.openxmlformats-officedocument.drawingml.chart+xml"/>
  <Override PartName="/ppt/notesSlides/notesSlide23.xml" ContentType="application/vnd.openxmlformats-officedocument.presentationml.notesSlide+xml"/>
  <Override PartName="/ppt/charts/chart4.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5" r:id="rId1"/>
  </p:sldMasterIdLst>
  <p:notesMasterIdLst>
    <p:notesMasterId r:id="rId33"/>
  </p:notesMasterIdLst>
  <p:handoutMasterIdLst>
    <p:handoutMasterId r:id="rId34"/>
  </p:handoutMasterIdLst>
  <p:sldIdLst>
    <p:sldId id="256" r:id="rId2"/>
    <p:sldId id="257" r:id="rId3"/>
    <p:sldId id="318" r:id="rId4"/>
    <p:sldId id="258" r:id="rId5"/>
    <p:sldId id="296" r:id="rId6"/>
    <p:sldId id="260" r:id="rId7"/>
    <p:sldId id="317" r:id="rId8"/>
    <p:sldId id="313" r:id="rId9"/>
    <p:sldId id="301" r:id="rId10"/>
    <p:sldId id="319" r:id="rId11"/>
    <p:sldId id="321" r:id="rId12"/>
    <p:sldId id="270" r:id="rId13"/>
    <p:sldId id="307" r:id="rId14"/>
    <p:sldId id="314" r:id="rId15"/>
    <p:sldId id="303" r:id="rId16"/>
    <p:sldId id="315" r:id="rId17"/>
    <p:sldId id="272" r:id="rId18"/>
    <p:sldId id="261" r:id="rId19"/>
    <p:sldId id="298" r:id="rId20"/>
    <p:sldId id="288" r:id="rId21"/>
    <p:sldId id="266" r:id="rId22"/>
    <p:sldId id="308" r:id="rId23"/>
    <p:sldId id="281" r:id="rId24"/>
    <p:sldId id="287" r:id="rId25"/>
    <p:sldId id="286" r:id="rId26"/>
    <p:sldId id="310" r:id="rId27"/>
    <p:sldId id="312" r:id="rId28"/>
    <p:sldId id="282" r:id="rId29"/>
    <p:sldId id="277" r:id="rId30"/>
    <p:sldId id="273" r:id="rId31"/>
    <p:sldId id="269" r:id="rId32"/>
  </p:sldIdLst>
  <p:sldSz cx="12192000" cy="6858000"/>
  <p:notesSz cx="6858000" cy="9144000"/>
  <p:embeddedFontLst>
    <p:embeddedFont>
      <p:font typeface="Calibri" pitchFamily="34" charset="0"/>
      <p:regular r:id="rId35"/>
      <p:bold r:id="rId36"/>
      <p:italic r:id="rId37"/>
      <p:boldItalic r:id="rId38"/>
    </p:embeddedFont>
    <p:embeddedFont>
      <p:font typeface="Sansation" pitchFamily="2" charset="0"/>
      <p:regular r:id="rId39"/>
    </p:embeddedFont>
    <p:embeddedFont>
      <p:font typeface="Sansation Light" pitchFamily="2" charset="0"/>
      <p:regular r:id="rId40"/>
    </p:embeddedFont>
    <p:embeddedFont>
      <p:font typeface="Audiowide" pitchFamily="2"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ter" id="{051A2744-3BE3-8941-BD7A-4E59E0E9EE1F}">
          <p14:sldIdLst>
            <p14:sldId id="256"/>
            <p14:sldId id="257"/>
            <p14:sldId id="318"/>
            <p14:sldId id="258"/>
            <p14:sldId id="296"/>
            <p14:sldId id="260"/>
            <p14:sldId id="317"/>
          </p14:sldIdLst>
        </p14:section>
        <p14:section name="Songyuan" id="{4D471FC2-C8C2-9348-827C-A96629E6D9AA}">
          <p14:sldIdLst>
            <p14:sldId id="313"/>
            <p14:sldId id="301"/>
            <p14:sldId id="319"/>
            <p14:sldId id="321"/>
            <p14:sldId id="270"/>
            <p14:sldId id="307"/>
            <p14:sldId id="314"/>
            <p14:sldId id="303"/>
          </p14:sldIdLst>
        </p14:section>
        <p14:section name="Samuel" id="{4405BE56-9F6B-1E4F-973E-26D051FD296D}">
          <p14:sldIdLst>
            <p14:sldId id="315"/>
            <p14:sldId id="272"/>
            <p14:sldId id="261"/>
            <p14:sldId id="298"/>
            <p14:sldId id="288"/>
          </p14:sldIdLst>
        </p14:section>
        <p14:section name="Ryan" id="{A1932261-5F0D-D743-BD0B-7349220EF4D1}">
          <p14:sldIdLst>
            <p14:sldId id="266"/>
            <p14:sldId id="308"/>
            <p14:sldId id="281"/>
            <p14:sldId id="287"/>
            <p14:sldId id="286"/>
            <p14:sldId id="310"/>
            <p14:sldId id="312"/>
            <p14:sldId id="282"/>
            <p14:sldId id="277"/>
          </p14:sldIdLst>
        </p14:section>
        <p14:section name="Walter" id="{EA5A2915-D27D-694E-ADDC-FE9CBB722BEC}">
          <p14:sldIdLst>
            <p14:sldId id="273"/>
            <p14:sldId id="269"/>
          </p14:sldIdLst>
        </p14:section>
      </p14:sectionLst>
    </p:ext>
    <p:ext uri="{EFAFB233-063F-42B5-8137-9DF3F51BA10A}">
      <p15:sldGuideLst xmlns:p15="http://schemas.microsoft.com/office/powerpoint/2012/main" xmlns="">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3F51B5"/>
    <a:srgbClr val="3948AB"/>
    <a:srgbClr val="5C6BC0"/>
    <a:srgbClr val="4B98C6"/>
    <a:srgbClr val="E8D0D0"/>
    <a:srgbClr val="FFFF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74291" autoAdjust="0"/>
  </p:normalViewPr>
  <p:slideViewPr>
    <p:cSldViewPr snapToGrid="0" snapToObjects="1">
      <p:cViewPr varScale="1">
        <p:scale>
          <a:sx n="54" d="100"/>
          <a:sy n="54" d="100"/>
        </p:scale>
        <p:origin x="-1344" y="-72"/>
      </p:cViewPr>
      <p:guideLst>
        <p:guide orient="horz" pos="2205"/>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am:Dropbox:I-Focus:Presentations:Semis:Research%20Data%20-%20Gam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winfr_000\Dropbox\I-Focus\Presentations\Semis\Research%20Data.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18065182279363"/>
          <c:y val="0.10367649459854"/>
          <c:w val="0.86333660688879499"/>
          <c:h val="0.72308840275321995"/>
        </c:manualLayout>
      </c:layout>
      <c:barChart>
        <c:barDir val="col"/>
        <c:grouping val="clustered"/>
        <c:varyColors val="1"/>
        <c:ser>
          <c:idx val="0"/>
          <c:order val="0"/>
          <c:tx>
            <c:strRef>
              <c:f>'For Graph'!$B$2</c:f>
              <c:strCache>
                <c:ptCount val="1"/>
                <c:pt idx="0">
                  <c:v>Eye-Tracking</c:v>
                </c:pt>
              </c:strCache>
            </c:strRef>
          </c:tx>
          <c:spPr>
            <a:solidFill>
              <a:srgbClr val="4684EE"/>
            </a:solidFill>
          </c:spPr>
          <c:invertIfNegative val="1"/>
          <c:dLbls>
            <c:spPr>
              <a:noFill/>
              <a:ln>
                <a:noFill/>
              </a:ln>
              <a:effectLst/>
            </c:spPr>
            <c:txPr>
              <a:bodyPr/>
              <a:lstStyle/>
              <a:p>
                <a:pPr>
                  <a:defRPr sz="1400">
                    <a:solidFill>
                      <a:schemeClr val="tx2">
                        <a:lumMod val="75000"/>
                      </a:schemeClr>
                    </a:solidFill>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Graph'!$A$3:$A$8</c:f>
              <c:numCache>
                <c:formatCode>General</c:formatCode>
                <c:ptCount val="6"/>
                <c:pt idx="0">
                  <c:v>1</c:v>
                </c:pt>
                <c:pt idx="1">
                  <c:v>2</c:v>
                </c:pt>
                <c:pt idx="2">
                  <c:v>3</c:v>
                </c:pt>
                <c:pt idx="3">
                  <c:v>4</c:v>
                </c:pt>
                <c:pt idx="4">
                  <c:v>5</c:v>
                </c:pt>
                <c:pt idx="5">
                  <c:v>6</c:v>
                </c:pt>
              </c:numCache>
            </c:numRef>
          </c:cat>
          <c:val>
            <c:numRef>
              <c:f>'For Graph'!$B$3:$B$8</c:f>
              <c:numCache>
                <c:formatCode>General</c:formatCode>
                <c:ptCount val="6"/>
                <c:pt idx="0">
                  <c:v>41</c:v>
                </c:pt>
                <c:pt idx="1">
                  <c:v>59</c:v>
                </c:pt>
                <c:pt idx="2">
                  <c:v>77</c:v>
                </c:pt>
                <c:pt idx="3">
                  <c:v>51</c:v>
                </c:pt>
                <c:pt idx="4">
                  <c:v>40</c:v>
                </c:pt>
                <c:pt idx="5">
                  <c:v>40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1"/>
          <c:order val="1"/>
          <c:tx>
            <c:strRef>
              <c:f>'For Graph'!$C$2</c:f>
              <c:strCache>
                <c:ptCount val="1"/>
                <c:pt idx="0">
                  <c:v>Mouse</c:v>
                </c:pt>
              </c:strCache>
            </c:strRef>
          </c:tx>
          <c:spPr>
            <a:solidFill>
              <a:srgbClr val="DC3912"/>
            </a:solidFill>
          </c:spPr>
          <c:invertIfNegative val="1"/>
          <c:dLbls>
            <c:spPr>
              <a:noFill/>
              <a:ln>
                <a:noFill/>
              </a:ln>
              <a:effectLst/>
            </c:spPr>
            <c:txPr>
              <a:bodyPr/>
              <a:lstStyle/>
              <a:p>
                <a:pPr>
                  <a:defRPr sz="1400">
                    <a:solidFill>
                      <a:schemeClr val="accent6">
                        <a:lumMod val="20000"/>
                        <a:lumOff val="80000"/>
                      </a:schemeClr>
                    </a:solidFill>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Graph'!$A$3:$A$8</c:f>
              <c:numCache>
                <c:formatCode>General</c:formatCode>
                <c:ptCount val="6"/>
                <c:pt idx="0">
                  <c:v>1</c:v>
                </c:pt>
                <c:pt idx="1">
                  <c:v>2</c:v>
                </c:pt>
                <c:pt idx="2">
                  <c:v>3</c:v>
                </c:pt>
                <c:pt idx="3">
                  <c:v>4</c:v>
                </c:pt>
                <c:pt idx="4">
                  <c:v>5</c:v>
                </c:pt>
                <c:pt idx="5">
                  <c:v>6</c:v>
                </c:pt>
              </c:numCache>
            </c:numRef>
          </c:cat>
          <c:val>
            <c:numRef>
              <c:f>'For Graph'!$C$3:$C$8</c:f>
              <c:numCache>
                <c:formatCode>General</c:formatCode>
                <c:ptCount val="6"/>
                <c:pt idx="0">
                  <c:v>49</c:v>
                </c:pt>
                <c:pt idx="1">
                  <c:v>58</c:v>
                </c:pt>
                <c:pt idx="2">
                  <c:v>40</c:v>
                </c:pt>
                <c:pt idx="3">
                  <c:v>34</c:v>
                </c:pt>
                <c:pt idx="4">
                  <c:v>46</c:v>
                </c:pt>
                <c:pt idx="5">
                  <c:v>41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2"/>
          <c:order val="2"/>
          <c:tx>
            <c:strRef>
              <c:f>'For Graph'!$D$2</c:f>
              <c:strCache>
                <c:ptCount val="1"/>
                <c:pt idx="0">
                  <c:v>Leap Motion</c:v>
                </c:pt>
              </c:strCache>
            </c:strRef>
          </c:tx>
          <c:spPr>
            <a:solidFill>
              <a:srgbClr val="FF9900"/>
            </a:solidFill>
          </c:spPr>
          <c:invertIfNegative val="1"/>
          <c:dLbls>
            <c:spPr>
              <a:noFill/>
              <a:ln>
                <a:noFill/>
              </a:ln>
              <a:effectLst/>
            </c:spPr>
            <c:txPr>
              <a:bodyPr/>
              <a:lstStyle/>
              <a:p>
                <a:pPr>
                  <a:defRPr sz="1400">
                    <a:solidFill>
                      <a:srgbClr val="800000"/>
                    </a:solidFill>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Graph'!$A$3:$A$8</c:f>
              <c:numCache>
                <c:formatCode>General</c:formatCode>
                <c:ptCount val="6"/>
                <c:pt idx="0">
                  <c:v>1</c:v>
                </c:pt>
                <c:pt idx="1">
                  <c:v>2</c:v>
                </c:pt>
                <c:pt idx="2">
                  <c:v>3</c:v>
                </c:pt>
                <c:pt idx="3">
                  <c:v>4</c:v>
                </c:pt>
                <c:pt idx="4">
                  <c:v>5</c:v>
                </c:pt>
                <c:pt idx="5">
                  <c:v>6</c:v>
                </c:pt>
              </c:numCache>
            </c:numRef>
          </c:cat>
          <c:val>
            <c:numRef>
              <c:f>'For Graph'!$D$3:$D$8</c:f>
              <c:numCache>
                <c:formatCode>General</c:formatCode>
                <c:ptCount val="6"/>
                <c:pt idx="0">
                  <c:v>83</c:v>
                </c:pt>
                <c:pt idx="1">
                  <c:v>125</c:v>
                </c:pt>
                <c:pt idx="2">
                  <c:v>110</c:v>
                </c:pt>
                <c:pt idx="3">
                  <c:v>210</c:v>
                </c:pt>
                <c:pt idx="4">
                  <c:v>116</c:v>
                </c:pt>
                <c:pt idx="5">
                  <c:v>60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dLblPos val="inBase"/>
          <c:showLegendKey val="0"/>
          <c:showVal val="1"/>
          <c:showCatName val="0"/>
          <c:showSerName val="0"/>
          <c:showPercent val="0"/>
          <c:showBubbleSize val="0"/>
        </c:dLbls>
        <c:gapWidth val="150"/>
        <c:axId val="85918848"/>
        <c:axId val="85920384"/>
      </c:barChart>
      <c:catAx>
        <c:axId val="85918848"/>
        <c:scaling>
          <c:orientation val="minMax"/>
        </c:scaling>
        <c:delete val="0"/>
        <c:axPos val="b"/>
        <c:title>
          <c:tx>
            <c:rich>
              <a:bodyPr/>
              <a:lstStyle/>
              <a:p>
                <a:pPr>
                  <a:defRPr>
                    <a:latin typeface="Sansation" panose="02000000000000000000" pitchFamily="2" charset="0"/>
                  </a:defRPr>
                </a:pPr>
                <a:r>
                  <a:rPr lang="en-US" dirty="0" smtClean="0">
                    <a:latin typeface="Sansation" panose="02000000000000000000" pitchFamily="2" charset="0"/>
                  </a:rPr>
                  <a:t>Participants</a:t>
                </a:r>
                <a:endParaRPr lang="en-US" dirty="0">
                  <a:latin typeface="Sansation" panose="02000000000000000000" pitchFamily="2" charset="0"/>
                </a:endParaRPr>
              </a:p>
            </c:rich>
          </c:tx>
          <c:layout>
            <c:manualLayout>
              <c:xMode val="edge"/>
              <c:yMode val="edge"/>
              <c:x val="0.465017114634595"/>
              <c:y val="0.92241718907299397"/>
            </c:manualLayout>
          </c:layout>
          <c:overlay val="0"/>
        </c:title>
        <c:numFmt formatCode="General" sourceLinked="1"/>
        <c:majorTickMark val="cross"/>
        <c:minorTickMark val="cross"/>
        <c:tickLblPos val="nextTo"/>
        <c:txPr>
          <a:bodyPr/>
          <a:lstStyle/>
          <a:p>
            <a:pPr>
              <a:defRPr>
                <a:latin typeface="Museo 300" pitchFamily="50" charset="0"/>
              </a:defRPr>
            </a:pPr>
            <a:endParaRPr lang="en-US"/>
          </a:p>
        </c:txPr>
        <c:crossAx val="85920384"/>
        <c:crosses val="autoZero"/>
        <c:auto val="1"/>
        <c:lblAlgn val="ctr"/>
        <c:lblOffset val="100"/>
        <c:noMultiLvlLbl val="1"/>
      </c:catAx>
      <c:valAx>
        <c:axId val="85920384"/>
        <c:scaling>
          <c:orientation val="minMax"/>
        </c:scaling>
        <c:delete val="0"/>
        <c:axPos val="l"/>
        <c:majorGridlines>
          <c:spPr>
            <a:ln>
              <a:solidFill>
                <a:srgbClr val="B7B7B7"/>
              </a:solidFill>
            </a:ln>
          </c:spPr>
        </c:majorGridlines>
        <c:title>
          <c:tx>
            <c:rich>
              <a:bodyPr/>
              <a:lstStyle/>
              <a:p>
                <a:pPr>
                  <a:defRPr/>
                </a:pPr>
                <a:r>
                  <a:rPr lang="en-US"/>
                  <a:t>Timing</a:t>
                </a:r>
              </a:p>
            </c:rich>
          </c:tx>
          <c:layout/>
          <c:overlay val="0"/>
        </c:title>
        <c:numFmt formatCode="General" sourceLinked="1"/>
        <c:majorTickMark val="cross"/>
        <c:minorTickMark val="cross"/>
        <c:tickLblPos val="nextTo"/>
        <c:spPr>
          <a:ln w="47625">
            <a:noFill/>
          </a:ln>
        </c:spPr>
        <c:crossAx val="85918848"/>
        <c:crosses val="autoZero"/>
        <c:crossBetween val="between"/>
      </c:valAx>
    </c:plotArea>
    <c:legend>
      <c:legendPos val="tr"/>
      <c:legendEntry>
        <c:idx val="0"/>
        <c:txPr>
          <a:bodyPr/>
          <a:lstStyle/>
          <a:p>
            <a:pPr>
              <a:defRPr sz="2000">
                <a:latin typeface="Museo 300" pitchFamily="50" charset="0"/>
              </a:defRPr>
            </a:pPr>
            <a:endParaRPr lang="en-US"/>
          </a:p>
        </c:txPr>
      </c:legendEntry>
      <c:legendEntry>
        <c:idx val="1"/>
        <c:txPr>
          <a:bodyPr/>
          <a:lstStyle/>
          <a:p>
            <a:pPr>
              <a:defRPr sz="2000">
                <a:latin typeface="Museo 300" pitchFamily="50" charset="0"/>
              </a:defRPr>
            </a:pPr>
            <a:endParaRPr lang="en-US"/>
          </a:p>
        </c:txPr>
      </c:legendEntry>
      <c:legendEntry>
        <c:idx val="2"/>
        <c:txPr>
          <a:bodyPr/>
          <a:lstStyle/>
          <a:p>
            <a:pPr>
              <a:defRPr sz="2000">
                <a:latin typeface="Museo 300" pitchFamily="50" charset="0"/>
              </a:defRPr>
            </a:pPr>
            <a:endParaRPr lang="en-US"/>
          </a:p>
        </c:txPr>
      </c:legendEntry>
      <c:layout>
        <c:manualLayout>
          <c:xMode val="edge"/>
          <c:yMode val="edge"/>
          <c:x val="0.45175211817963301"/>
          <c:y val="1.3308301225512099E-3"/>
          <c:w val="0.53966409220567102"/>
          <c:h val="9.1512874831199603E-2"/>
        </c:manualLayout>
      </c:layout>
      <c:overlay val="1"/>
      <c:txPr>
        <a:bodyPr/>
        <a:lstStyle/>
        <a:p>
          <a:pPr>
            <a:defRPr sz="2000"/>
          </a:pPr>
          <a:endParaRPr lang="en-US"/>
        </a:p>
      </c:txPr>
    </c:legend>
    <c:plotVisOnly val="1"/>
    <c:dispBlanksAs val="zero"/>
    <c:showDLblsOverMax val="1"/>
  </c:chart>
  <c:txPr>
    <a:bodyPr/>
    <a:lstStyle/>
    <a:p>
      <a:pPr>
        <a:defRPr sz="2000">
          <a:solidFill>
            <a:srgbClr val="EEECE1"/>
          </a:solidFill>
          <a:latin typeface="Museo 300 Regular"/>
          <a:cs typeface="Museo 300 Regula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2514934993343399"/>
          <c:y val="3.8828391127637203E-2"/>
          <c:w val="0.85997111913033097"/>
          <c:h val="0.78305250830710105"/>
        </c:manualLayout>
      </c:layout>
      <c:barChart>
        <c:barDir val="col"/>
        <c:grouping val="clustered"/>
        <c:varyColors val="1"/>
        <c:ser>
          <c:idx val="0"/>
          <c:order val="0"/>
          <c:tx>
            <c:strRef>
              <c:f>'For Graph'!$G$2</c:f>
              <c:strCache>
                <c:ptCount val="1"/>
                <c:pt idx="0">
                  <c:v>Hands-Free</c:v>
                </c:pt>
              </c:strCache>
            </c:strRef>
          </c:tx>
          <c:spPr>
            <a:solidFill>
              <a:srgbClr val="4684EE"/>
            </a:solidFill>
          </c:spPr>
          <c:invertIfNegative val="1"/>
          <c:dLbls>
            <c:spPr>
              <a:noFill/>
              <a:ln>
                <a:noFill/>
              </a:ln>
              <a:effectLst/>
            </c:spPr>
            <c:txPr>
              <a:bodyPr/>
              <a:lstStyle/>
              <a:p>
                <a:pPr>
                  <a:defRPr sz="1400">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Graph'!$F$3:$F$8</c:f>
              <c:numCache>
                <c:formatCode>General</c:formatCode>
                <c:ptCount val="6"/>
                <c:pt idx="0">
                  <c:v>1</c:v>
                </c:pt>
                <c:pt idx="1">
                  <c:v>2</c:v>
                </c:pt>
                <c:pt idx="2">
                  <c:v>3</c:v>
                </c:pt>
                <c:pt idx="3">
                  <c:v>4</c:v>
                </c:pt>
                <c:pt idx="4">
                  <c:v>5</c:v>
                </c:pt>
                <c:pt idx="5">
                  <c:v>6</c:v>
                </c:pt>
              </c:numCache>
            </c:numRef>
          </c:cat>
          <c:val>
            <c:numRef>
              <c:f>'For Graph'!$G$3:$G$8</c:f>
              <c:numCache>
                <c:formatCode>General</c:formatCode>
                <c:ptCount val="6"/>
                <c:pt idx="0">
                  <c:v>172</c:v>
                </c:pt>
                <c:pt idx="1">
                  <c:v>113</c:v>
                </c:pt>
                <c:pt idx="2">
                  <c:v>210</c:v>
                </c:pt>
                <c:pt idx="3">
                  <c:v>159</c:v>
                </c:pt>
                <c:pt idx="4">
                  <c:v>148</c:v>
                </c:pt>
                <c:pt idx="5">
                  <c:v>136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1"/>
          <c:order val="1"/>
          <c:tx>
            <c:strRef>
              <c:f>'For Graph'!$H$2</c:f>
              <c:strCache>
                <c:ptCount val="1"/>
                <c:pt idx="0">
                  <c:v>Mouse</c:v>
                </c:pt>
              </c:strCache>
            </c:strRef>
          </c:tx>
          <c:spPr>
            <a:solidFill>
              <a:srgbClr val="DC3912"/>
            </a:solidFill>
          </c:spPr>
          <c:invertIfNegative val="1"/>
          <c:dLbls>
            <c:spPr>
              <a:noFill/>
              <a:ln>
                <a:noFill/>
              </a:ln>
              <a:effectLst/>
            </c:spPr>
            <c:txPr>
              <a:bodyPr/>
              <a:lstStyle/>
              <a:p>
                <a:pPr>
                  <a:defRPr sz="1400">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Graph'!$F$3:$F$8</c:f>
              <c:numCache>
                <c:formatCode>General</c:formatCode>
                <c:ptCount val="6"/>
                <c:pt idx="0">
                  <c:v>1</c:v>
                </c:pt>
                <c:pt idx="1">
                  <c:v>2</c:v>
                </c:pt>
                <c:pt idx="2">
                  <c:v>3</c:v>
                </c:pt>
                <c:pt idx="3">
                  <c:v>4</c:v>
                </c:pt>
                <c:pt idx="4">
                  <c:v>5</c:v>
                </c:pt>
                <c:pt idx="5">
                  <c:v>6</c:v>
                </c:pt>
              </c:numCache>
            </c:numRef>
          </c:cat>
          <c:val>
            <c:numRef>
              <c:f>'For Graph'!$H$3:$H$8</c:f>
              <c:numCache>
                <c:formatCode>General</c:formatCode>
                <c:ptCount val="6"/>
                <c:pt idx="0">
                  <c:v>202</c:v>
                </c:pt>
                <c:pt idx="1">
                  <c:v>193</c:v>
                </c:pt>
                <c:pt idx="2">
                  <c:v>191</c:v>
                </c:pt>
                <c:pt idx="3">
                  <c:v>156</c:v>
                </c:pt>
                <c:pt idx="4">
                  <c:v>178</c:v>
                </c:pt>
                <c:pt idx="5">
                  <c:v>204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dLblPos val="inBase"/>
          <c:showLegendKey val="0"/>
          <c:showVal val="1"/>
          <c:showCatName val="0"/>
          <c:showSerName val="0"/>
          <c:showPercent val="0"/>
          <c:showBubbleSize val="0"/>
        </c:dLbls>
        <c:gapWidth val="150"/>
        <c:axId val="85496960"/>
        <c:axId val="85498880"/>
      </c:barChart>
      <c:catAx>
        <c:axId val="85496960"/>
        <c:scaling>
          <c:orientation val="minMax"/>
        </c:scaling>
        <c:delete val="0"/>
        <c:axPos val="b"/>
        <c:title>
          <c:tx>
            <c:rich>
              <a:bodyPr/>
              <a:lstStyle/>
              <a:p>
                <a:pPr>
                  <a:defRPr>
                    <a:latin typeface="Museo 300" pitchFamily="50" charset="0"/>
                  </a:defRPr>
                </a:pPr>
                <a:r>
                  <a:rPr lang="en-US">
                    <a:latin typeface="Museo 300" pitchFamily="50" charset="0"/>
                  </a:rPr>
                  <a:t>Participants</a:t>
                </a:r>
              </a:p>
            </c:rich>
          </c:tx>
          <c:layout/>
          <c:overlay val="0"/>
        </c:title>
        <c:numFmt formatCode="General" sourceLinked="1"/>
        <c:majorTickMark val="cross"/>
        <c:minorTickMark val="cross"/>
        <c:tickLblPos val="nextTo"/>
        <c:txPr>
          <a:bodyPr/>
          <a:lstStyle/>
          <a:p>
            <a:pPr>
              <a:defRPr>
                <a:latin typeface="Museo 300" pitchFamily="50" charset="0"/>
              </a:defRPr>
            </a:pPr>
            <a:endParaRPr lang="en-US"/>
          </a:p>
        </c:txPr>
        <c:crossAx val="85498880"/>
        <c:crosses val="autoZero"/>
        <c:auto val="1"/>
        <c:lblAlgn val="ctr"/>
        <c:lblOffset val="100"/>
        <c:noMultiLvlLbl val="1"/>
      </c:catAx>
      <c:valAx>
        <c:axId val="85498880"/>
        <c:scaling>
          <c:orientation val="minMax"/>
        </c:scaling>
        <c:delete val="0"/>
        <c:axPos val="l"/>
        <c:majorGridlines>
          <c:spPr>
            <a:ln>
              <a:solidFill>
                <a:srgbClr val="B7B7B7"/>
              </a:solidFill>
            </a:ln>
          </c:spPr>
        </c:majorGridlines>
        <c:title>
          <c:tx>
            <c:rich>
              <a:bodyPr/>
              <a:lstStyle/>
              <a:p>
                <a:pPr>
                  <a:defRPr sz="2000"/>
                </a:pPr>
                <a:r>
                  <a:rPr lang="en-US" sz="2000"/>
                  <a:t>QUIS Score</a:t>
                </a:r>
              </a:p>
            </c:rich>
          </c:tx>
          <c:layout/>
          <c:overlay val="0"/>
        </c:title>
        <c:numFmt formatCode="General" sourceLinked="1"/>
        <c:majorTickMark val="cross"/>
        <c:minorTickMark val="cross"/>
        <c:tickLblPos val="nextTo"/>
        <c:spPr>
          <a:ln w="47625">
            <a:noFill/>
          </a:ln>
        </c:spPr>
        <c:txPr>
          <a:bodyPr/>
          <a:lstStyle/>
          <a:p>
            <a:pPr>
              <a:defRPr>
                <a:latin typeface="Museo 300" pitchFamily="50" charset="0"/>
              </a:defRPr>
            </a:pPr>
            <a:endParaRPr lang="en-US"/>
          </a:p>
        </c:txPr>
        <c:crossAx val="85496960"/>
        <c:crosses val="autoZero"/>
        <c:crossBetween val="between"/>
      </c:valAx>
    </c:plotArea>
    <c:legend>
      <c:legendPos val="r"/>
      <c:layout>
        <c:manualLayout>
          <c:xMode val="edge"/>
          <c:yMode val="edge"/>
          <c:x val="0.54167943761568205"/>
          <c:y val="2.4772304555766501E-2"/>
          <c:w val="0.44833957453821899"/>
          <c:h val="0.144397651023594"/>
        </c:manualLayout>
      </c:layout>
      <c:overlay val="0"/>
      <c:txPr>
        <a:bodyPr/>
        <a:lstStyle/>
        <a:p>
          <a:pPr>
            <a:defRPr sz="2000">
              <a:latin typeface="Museo 300" pitchFamily="50" charset="0"/>
            </a:defRPr>
          </a:pPr>
          <a:endParaRPr lang="en-US"/>
        </a:p>
      </c:txPr>
    </c:legend>
    <c:plotVisOnly val="1"/>
    <c:dispBlanksAs val="zero"/>
    <c:showDLblsOverMax val="1"/>
  </c:chart>
  <c:txPr>
    <a:bodyPr/>
    <a:lstStyle/>
    <a:p>
      <a:pPr>
        <a:defRPr sz="1800">
          <a:solidFill>
            <a:schemeClr val="bg2"/>
          </a:solidFill>
          <a:latin typeface="Museo 300 Regular"/>
          <a:cs typeface="Museo 300 Regula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Participants</c:v>
                </c:pt>
              </c:strCache>
            </c:strRef>
          </c:tx>
          <c:dPt>
            <c:idx val="0"/>
            <c:bubble3D val="0"/>
            <c:explosion val="4"/>
            <c:spPr>
              <a:solidFill>
                <a:schemeClr val="accent6">
                  <a:shade val="76000"/>
                  <a:alpha val="90000"/>
                </a:schemeClr>
              </a:solidFill>
              <a:ln w="19050">
                <a:solidFill>
                  <a:schemeClr val="accent6">
                    <a:shade val="76000"/>
                    <a:lumMod val="75000"/>
                  </a:schemeClr>
                </a:solidFill>
              </a:ln>
              <a:effectLst>
                <a:innerShdw blurRad="114300">
                  <a:schemeClr val="accent6">
                    <a:shade val="76000"/>
                    <a:lumMod val="75000"/>
                  </a:schemeClr>
                </a:innerShdw>
              </a:effectLst>
              <a:scene3d>
                <a:camera prst="orthographicFront"/>
                <a:lightRig rig="threePt" dir="t"/>
              </a:scene3d>
              <a:sp3d contourW="19050" prstMaterial="flat">
                <a:contourClr>
                  <a:schemeClr val="accent6">
                    <a:shade val="76000"/>
                    <a:lumMod val="75000"/>
                  </a:schemeClr>
                </a:contourClr>
              </a:sp3d>
            </c:spPr>
          </c:dPt>
          <c:dPt>
            <c:idx val="1"/>
            <c:bubble3D val="0"/>
            <c:spPr>
              <a:solidFill>
                <a:schemeClr val="accent6">
                  <a:tint val="77000"/>
                  <a:alpha val="90000"/>
                </a:schemeClr>
              </a:solidFill>
              <a:ln w="19050">
                <a:solidFill>
                  <a:schemeClr val="accent6">
                    <a:tint val="77000"/>
                    <a:lumMod val="75000"/>
                  </a:schemeClr>
                </a:solidFill>
              </a:ln>
              <a:effectLst>
                <a:innerShdw blurRad="114300">
                  <a:schemeClr val="accent6">
                    <a:tint val="77000"/>
                    <a:lumMod val="75000"/>
                  </a:schemeClr>
                </a:innerShdw>
              </a:effectLst>
              <a:scene3d>
                <a:camera prst="orthographicFront"/>
                <a:lightRig rig="threePt" dir="t"/>
              </a:scene3d>
              <a:sp3d contourW="19050" prstMaterial="flat">
                <a:contourClr>
                  <a:schemeClr val="accent6">
                    <a:tint val="77000"/>
                    <a:lumMod val="75000"/>
                  </a:schemeClr>
                </a:contourClr>
              </a:sp3d>
            </c:spPr>
          </c:dPt>
          <c:dLbls>
            <c:dLbl>
              <c:idx val="0"/>
              <c:layout>
                <c:manualLayout>
                  <c:x val="-0.105248096859893"/>
                  <c:y val="7.2085137795275506E-2"/>
                </c:manualLayout>
              </c:layout>
              <c:spPr>
                <a:solidFill>
                  <a:schemeClr val="lt1">
                    <a:alpha val="90000"/>
                  </a:schemeClr>
                </a:solidFill>
                <a:ln w="12700" cap="flat" cmpd="sng" algn="ctr">
                  <a:solidFill>
                    <a:schemeClr val="accent6">
                      <a:shade val="76000"/>
                    </a:schemeClr>
                  </a:solidFill>
                  <a:round/>
                </a:ln>
                <a:effectLst>
                  <a:outerShdw blurRad="50800" dist="38100" dir="2700000" algn="tl" rotWithShape="0">
                    <a:schemeClr val="accent6">
                      <a:shade val="76000"/>
                      <a:lumMod val="75000"/>
                      <a:alpha val="40000"/>
                    </a:schemeClr>
                  </a:outerShdw>
                </a:effectLst>
              </c:spPr>
              <c:txPr>
                <a:bodyPr rot="0" spcFirstLastPara="1" vertOverflow="clip" horzOverflow="clip" vert="horz" wrap="square" lIns="38100" tIns="19050" rIns="38100" bIns="19050" anchor="ctr" anchorCtr="1">
                  <a:spAutoFit/>
                </a:bodyPr>
                <a:lstStyle/>
                <a:p>
                  <a:pPr>
                    <a:defRPr sz="2500" b="0" i="0" u="none" strike="noStrike" kern="1200" baseline="0">
                      <a:solidFill>
                        <a:schemeClr val="accent6">
                          <a:shade val="76000"/>
                        </a:schemeClr>
                      </a:solidFill>
                      <a:effectLst/>
                      <a:latin typeface="Sansation" panose="02000000000000000000" pitchFamily="2" charset="0"/>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3027348593332374"/>
                      <c:h val="0.27890625000000002"/>
                    </c:manualLayout>
                  </c15:layout>
                </c:ext>
              </c:extLst>
            </c:dLbl>
            <c:dLbl>
              <c:idx val="1"/>
              <c:layout>
                <c:manualLayout>
                  <c:x val="0.152232844655598"/>
                  <c:y val="-0.184164862204724"/>
                </c:manualLayout>
              </c:layout>
              <c:spPr>
                <a:solidFill>
                  <a:schemeClr val="lt1">
                    <a:alpha val="90000"/>
                  </a:schemeClr>
                </a:solidFill>
                <a:ln w="12700" cap="flat" cmpd="sng" algn="ctr">
                  <a:solidFill>
                    <a:schemeClr val="accent6">
                      <a:tint val="77000"/>
                    </a:schemeClr>
                  </a:solidFill>
                  <a:round/>
                </a:ln>
                <a:effectLst>
                  <a:outerShdw blurRad="50800" dist="38100" dir="2700000" algn="tl" rotWithShape="0">
                    <a:schemeClr val="accent6">
                      <a:tint val="77000"/>
                      <a:lumMod val="75000"/>
                      <a:alpha val="40000"/>
                    </a:schemeClr>
                  </a:outerShdw>
                </a:effectLst>
              </c:spPr>
              <c:txPr>
                <a:bodyPr rot="0" spcFirstLastPara="1" vertOverflow="clip" horzOverflow="clip" vert="horz" wrap="square" lIns="38100" tIns="19050" rIns="38100" bIns="19050" anchor="ctr" anchorCtr="1">
                  <a:spAutoFit/>
                </a:bodyPr>
                <a:lstStyle/>
                <a:p>
                  <a:pPr>
                    <a:defRPr sz="2500" b="0" i="0" u="none" strike="noStrike" kern="1200" baseline="0">
                      <a:solidFill>
                        <a:schemeClr val="accent6">
                          <a:tint val="77000"/>
                        </a:schemeClr>
                      </a:solidFill>
                      <a:effectLst/>
                      <a:latin typeface="Sansation" panose="02000000000000000000" pitchFamily="2" charset="0"/>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26338090374400153"/>
                      <c:h val="0.18906249999999999"/>
                    </c:manualLayout>
                  </c15:layout>
                </c:ext>
              </c:extLst>
            </c:dLbl>
            <c:dLblPos val="inEnd"/>
            <c:showLegendKey val="0"/>
            <c:showVal val="1"/>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15:layout/>
              </c:ext>
            </c:extLst>
          </c:dLbls>
          <c:cat>
            <c:strRef>
              <c:f>Sheet1!$A$2:$A$3</c:f>
              <c:strCache>
                <c:ptCount val="2"/>
                <c:pt idx="0">
                  <c:v>Hands-Free</c:v>
                </c:pt>
                <c:pt idx="1">
                  <c:v>Mouse</c:v>
                </c:pt>
              </c:strCache>
            </c:strRef>
          </c:cat>
          <c:val>
            <c:numRef>
              <c:f>Sheet1!$B$2:$B$3</c:f>
              <c:numCache>
                <c:formatCode>General</c:formatCode>
                <c:ptCount val="2"/>
                <c:pt idx="0">
                  <c:v>2</c:v>
                </c:pt>
                <c:pt idx="1">
                  <c:v>4</c:v>
                </c:pt>
              </c:numCache>
            </c:numRef>
          </c:val>
        </c:ser>
        <c:dLbls>
          <c:dLblPos val="inEnd"/>
          <c:showLegendKey val="0"/>
          <c:showVal val="1"/>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sz="2500">
          <a:latin typeface="Sansation" panose="02000000000000000000" pitchFamily="2"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explosion val="11"/>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0"/>
              <c:showCatName val="1"/>
              <c:showSerName val="0"/>
              <c:showPercent val="1"/>
              <c:showBubbleSize val="0"/>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solidFill>
                      <a:effectLst/>
                      <a:latin typeface="+mn-lt"/>
                      <a:ea typeface="+mn-ea"/>
                      <a:cs typeface="+mn-cs"/>
                    </a:defRPr>
                  </a:pPr>
                  <a:endParaRPr lang="en-US"/>
                </a:p>
              </c:txPr>
              <c:dLblPos val="inEnd"/>
              <c:showLegendKey val="0"/>
              <c:showVal val="0"/>
              <c:showCatName val="1"/>
              <c:showSerName val="0"/>
              <c:showPercent val="1"/>
              <c:showBubbleSize val="0"/>
            </c:dLbl>
            <c:dLblPos val="in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15:layout/>
              </c:ext>
            </c:extLst>
          </c:dLbls>
          <c:cat>
            <c:strRef>
              <c:f>Sheet1!$A$2:$A$3</c:f>
              <c:strCache>
                <c:ptCount val="2"/>
                <c:pt idx="0">
                  <c:v>Physical Click</c:v>
                </c:pt>
                <c:pt idx="1">
                  <c:v>Modified Cursor</c:v>
                </c:pt>
              </c:strCache>
            </c:strRef>
          </c:cat>
          <c:val>
            <c:numRef>
              <c:f>Sheet1!$B$2:$B$3</c:f>
              <c:numCache>
                <c:formatCode>General</c:formatCode>
                <c:ptCount val="2"/>
                <c:pt idx="0">
                  <c:v>5</c:v>
                </c:pt>
                <c:pt idx="1">
                  <c:v>1</c:v>
                </c:pt>
              </c:numCache>
            </c:numRef>
          </c:val>
        </c:ser>
        <c:dLbls>
          <c:dLblPos val="in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445287-0AF9-5340-B614-0F5DBA6D56E4}" type="datetimeFigureOut">
              <a:rPr lang="en-US" smtClean="0"/>
              <a:t>8/22/2014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FADDE6-E9E1-374B-885D-9D46CCEB0C78}" type="slidenum">
              <a:rPr lang="en-US" smtClean="0"/>
              <a:t>‹#›</a:t>
            </a:fld>
            <a:endParaRPr lang="en-US"/>
          </a:p>
        </p:txBody>
      </p:sp>
    </p:spTree>
    <p:extLst>
      <p:ext uri="{BB962C8B-B14F-4D97-AF65-F5344CB8AC3E}">
        <p14:creationId xmlns:p14="http://schemas.microsoft.com/office/powerpoint/2010/main" val="3954834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7665EF-974C-483D-BD68-5D2B9C41CC6E}" type="datetimeFigureOut">
              <a:rPr lang="en-US" smtClean="0"/>
              <a:t>8/22/2014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277A05-5E63-4852-8C93-A25AB38585F7}" type="slidenum">
              <a:rPr lang="en-US" smtClean="0"/>
              <a:t>‹#›</a:t>
            </a:fld>
            <a:endParaRPr lang="en-US"/>
          </a:p>
        </p:txBody>
      </p:sp>
    </p:spTree>
    <p:extLst>
      <p:ext uri="{BB962C8B-B14F-4D97-AF65-F5344CB8AC3E}">
        <p14:creationId xmlns:p14="http://schemas.microsoft.com/office/powerpoint/2010/main" val="292137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a:t>
            </a:fld>
            <a:endParaRPr lang="en-US"/>
          </a:p>
        </p:txBody>
      </p:sp>
    </p:spTree>
    <p:extLst>
      <p:ext uri="{BB962C8B-B14F-4D97-AF65-F5344CB8AC3E}">
        <p14:creationId xmlns:p14="http://schemas.microsoft.com/office/powerpoint/2010/main" val="1960242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We have also uploaded our website to an online server for everyone </a:t>
            </a:r>
            <a:r>
              <a:rPr lang="en-US" baseline="0" smtClean="0"/>
              <a:t>to access</a:t>
            </a:r>
            <a:endParaRPr lang="en-US" baseline="0" dirty="0" smtClean="0"/>
          </a:p>
        </p:txBody>
      </p:sp>
      <p:sp>
        <p:nvSpPr>
          <p:cNvPr id="4" name="Slide Number Placeholder 3"/>
          <p:cNvSpPr>
            <a:spLocks noGrp="1"/>
          </p:cNvSpPr>
          <p:nvPr>
            <p:ph type="sldNum" sz="quarter" idx="10"/>
          </p:nvPr>
        </p:nvSpPr>
        <p:spPr/>
        <p:txBody>
          <a:bodyPr/>
          <a:lstStyle/>
          <a:p>
            <a:fld id="{55277A05-5E63-4852-8C93-A25AB38585F7}" type="slidenum">
              <a:rPr lang="en-US" smtClean="0"/>
              <a:t>11</a:t>
            </a:fld>
            <a:endParaRPr lang="en-US"/>
          </a:p>
        </p:txBody>
      </p:sp>
    </p:spTree>
    <p:extLst>
      <p:ext uri="{BB962C8B-B14F-4D97-AF65-F5344CB8AC3E}">
        <p14:creationId xmlns:p14="http://schemas.microsoft.com/office/powerpoint/2010/main" val="43588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now </a:t>
            </a:r>
            <a:r>
              <a:rPr lang="en-US" dirty="0" smtClean="0"/>
              <a:t>presenting to you the application component of I-Focus</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12</a:t>
            </a:fld>
            <a:endParaRPr lang="en-US"/>
          </a:p>
        </p:txBody>
      </p:sp>
    </p:spTree>
    <p:extLst>
      <p:ext uri="{BB962C8B-B14F-4D97-AF65-F5344CB8AC3E}">
        <p14:creationId xmlns:p14="http://schemas.microsoft.com/office/powerpoint/2010/main" val="106629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a:t>
            </a:r>
            <a:r>
              <a:rPr lang="en-US" baseline="0" dirty="0" smtClean="0"/>
              <a:t> the various input methods used in our project</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13</a:t>
            </a:fld>
            <a:endParaRPr lang="en-US"/>
          </a:p>
        </p:txBody>
      </p:sp>
    </p:spTree>
    <p:extLst>
      <p:ext uri="{BB962C8B-B14F-4D97-AF65-F5344CB8AC3E}">
        <p14:creationId xmlns:p14="http://schemas.microsoft.com/office/powerpoint/2010/main" val="2116733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device we would be using is the </a:t>
            </a:r>
            <a:r>
              <a:rPr lang="en-US" baseline="0" dirty="0" err="1" smtClean="0"/>
              <a:t>EyeTribe</a:t>
            </a:r>
            <a:r>
              <a:rPr lang="en-US" baseline="0" dirty="0" smtClean="0"/>
              <a:t> eye-tracker, which is affordable and a lot more accurate than webcams.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14</a:t>
            </a:fld>
            <a:endParaRPr lang="en-US"/>
          </a:p>
        </p:txBody>
      </p:sp>
    </p:spTree>
    <p:extLst>
      <p:ext uri="{BB962C8B-B14F-4D97-AF65-F5344CB8AC3E}">
        <p14:creationId xmlns:p14="http://schemas.microsoft.com/office/powerpoint/2010/main" val="284316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leap motion device is a</a:t>
            </a:r>
            <a:r>
              <a:rPr lang="en-US" baseline="0" dirty="0" smtClean="0"/>
              <a:t> device that tracks hand gestures and is used to sense physical input.</a:t>
            </a:r>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15</a:t>
            </a:fld>
            <a:endParaRPr lang="en-US"/>
          </a:p>
        </p:txBody>
      </p:sp>
    </p:spTree>
    <p:extLst>
      <p:ext uri="{BB962C8B-B14F-4D97-AF65-F5344CB8AC3E}">
        <p14:creationId xmlns:p14="http://schemas.microsoft.com/office/powerpoint/2010/main" val="4129025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for the most exciting part of the presentation… Seeing I-Focus in action…</a:t>
            </a:r>
          </a:p>
          <a:p>
            <a:endParaRPr lang="en-US" baseline="0" dirty="0" smtClean="0"/>
          </a:p>
          <a:p>
            <a:r>
              <a:rPr lang="en-US" baseline="0" dirty="0" smtClean="0"/>
              <a:t>Some of I-Focus’ features include an intuitive way to click, scroll, control videos and navigate..</a:t>
            </a:r>
            <a:endParaRPr lang="en-US" dirty="0" smtClean="0"/>
          </a:p>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16</a:t>
            </a:fld>
            <a:endParaRPr lang="en-US"/>
          </a:p>
        </p:txBody>
      </p:sp>
    </p:spTree>
    <p:extLst>
      <p:ext uri="{BB962C8B-B14F-4D97-AF65-F5344CB8AC3E}">
        <p14:creationId xmlns:p14="http://schemas.microsoft.com/office/powerpoint/2010/main" val="2591010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dirty="0" smtClean="0"/>
              <a:t>Now, eyes on the screen</a:t>
            </a:r>
            <a:r>
              <a:rPr lang="en-US" baseline="0" dirty="0" smtClean="0"/>
              <a:t> and its your turn to be live participant.</a:t>
            </a:r>
            <a:endParaRPr lang="en-US" dirty="0" smtClean="0"/>
          </a:p>
          <a:p>
            <a:pPr marL="0" indent="0">
              <a:buFontTx/>
              <a:buNone/>
            </a:pPr>
            <a:endParaRPr lang="en-US" dirty="0" smtClean="0"/>
          </a:p>
          <a:p>
            <a:pPr marL="0" indent="0">
              <a:buFontTx/>
              <a:buNone/>
            </a:pPr>
            <a:r>
              <a:rPr lang="en-US" dirty="0" smtClean="0"/>
              <a:t>What we will be showing you first</a:t>
            </a:r>
            <a:r>
              <a:rPr lang="en-US" baseline="0" dirty="0" smtClean="0"/>
              <a:t> is a game that we used in our research to see which input method is most feasible for tracking and targeting tasks.</a:t>
            </a:r>
          </a:p>
          <a:p>
            <a:pPr marL="0" indent="0">
              <a:buFontTx/>
              <a:buNone/>
            </a:pPr>
            <a:r>
              <a:rPr lang="en-US" dirty="0" smtClean="0"/>
              <a:t>The objective</a:t>
            </a:r>
            <a:r>
              <a:rPr lang="en-US" baseline="0" dirty="0" smtClean="0"/>
              <a:t> of this particular game is to pan the screen and find the full cross.</a:t>
            </a:r>
          </a:p>
          <a:p>
            <a:pPr marL="0" indent="0">
              <a:buFontTx/>
              <a:buNone/>
            </a:pPr>
            <a:endParaRPr lang="en-US" baseline="0" dirty="0" smtClean="0"/>
          </a:p>
          <a:p>
            <a:pPr marL="0" indent="0">
              <a:buFontTx/>
              <a:buNone/>
            </a:pPr>
            <a:r>
              <a:rPr lang="en-US" baseline="0" dirty="0" smtClean="0"/>
              <a:t>Notice the difference between a mouse and the eye-tracker.</a:t>
            </a:r>
          </a:p>
          <a:p>
            <a:pPr marL="0" indent="0">
              <a:buFontTx/>
              <a:buNone/>
            </a:pPr>
            <a:r>
              <a:rPr lang="en-US" baseline="0" dirty="0" smtClean="0"/>
              <a:t>With the mouse it</a:t>
            </a:r>
            <a:r>
              <a:rPr lang="fr-FR" baseline="0" dirty="0" smtClean="0"/>
              <a:t>’</a:t>
            </a:r>
            <a:r>
              <a:rPr lang="en-US" baseline="0" dirty="0" smtClean="0"/>
              <a:t>s a 3 step process (as Ryan will demonstrate)</a:t>
            </a:r>
          </a:p>
          <a:p>
            <a:pPr marL="228600" indent="-228600">
              <a:buFont typeface="+mj-lt"/>
              <a:buAutoNum type="arabicPeriod"/>
            </a:pPr>
            <a:r>
              <a:rPr lang="en-US" baseline="0" dirty="0" smtClean="0"/>
              <a:t>Find the target</a:t>
            </a:r>
          </a:p>
          <a:p>
            <a:pPr marL="228600" indent="-228600">
              <a:buFont typeface="+mj-lt"/>
              <a:buAutoNum type="arabicPeriod"/>
            </a:pPr>
            <a:r>
              <a:rPr lang="en-US" baseline="0" dirty="0" smtClean="0"/>
              <a:t>Move the cursor to the target</a:t>
            </a:r>
          </a:p>
          <a:p>
            <a:pPr marL="228600" indent="-228600">
              <a:buFont typeface="+mj-lt"/>
              <a:buAutoNum type="arabicPeriod"/>
            </a:pPr>
            <a:r>
              <a:rPr lang="en-US" baseline="0" dirty="0" smtClean="0"/>
              <a:t>Click</a:t>
            </a:r>
          </a:p>
          <a:p>
            <a:pPr marL="228600" indent="-228600">
              <a:buFont typeface="+mj-lt"/>
              <a:buAutoNum type="arabicPeriod"/>
            </a:pPr>
            <a:endParaRPr lang="en-US" baseline="0" dirty="0" smtClean="0"/>
          </a:p>
          <a:p>
            <a:pPr marL="0" indent="0">
              <a:buFont typeface="+mj-lt"/>
              <a:buNone/>
            </a:pPr>
            <a:r>
              <a:rPr lang="en-US" baseline="0" dirty="0" smtClean="0"/>
              <a:t>But with the eye-tracker, everything is so much faster because you are literally looking to where you want the cursor to go.</a:t>
            </a:r>
          </a:p>
          <a:p>
            <a:pPr marL="0" indent="0">
              <a:buFont typeface="+mj-lt"/>
              <a:buNone/>
            </a:pPr>
            <a:r>
              <a:rPr lang="en-US" baseline="0" dirty="0" smtClean="0"/>
              <a:t>All you have to do is to look at the target and click on it, just like what Ryan is doing now.</a:t>
            </a:r>
          </a:p>
          <a:p>
            <a:pPr marL="0" indent="0">
              <a:buFont typeface="+mj-lt"/>
              <a:buNone/>
            </a:pPr>
            <a:r>
              <a:rPr lang="en-US" baseline="0" dirty="0" smtClean="0"/>
              <a:t>See, efficient, effective and, as our participants have said, intuitive.</a:t>
            </a:r>
          </a:p>
          <a:p>
            <a:pPr marL="0" indent="0">
              <a:buFont typeface="+mj-lt"/>
              <a:buNone/>
            </a:pPr>
            <a:endParaRPr lang="en-US" dirty="0" smtClean="0"/>
          </a:p>
          <a:p>
            <a:pPr marL="0" indent="0">
              <a:buFont typeface="+mj-lt"/>
              <a:buNone/>
            </a:pPr>
            <a:r>
              <a:rPr lang="en-US" dirty="0" smtClean="0"/>
              <a:t>[Move to</a:t>
            </a:r>
            <a:r>
              <a:rPr lang="en-US" baseline="0" dirty="0" smtClean="0"/>
              <a:t> website]</a:t>
            </a:r>
          </a:p>
          <a:p>
            <a:pPr marL="0" indent="0">
              <a:buFont typeface="+mj-lt"/>
              <a:buNone/>
            </a:pPr>
            <a:r>
              <a:rPr lang="en-US" dirty="0" smtClean="0"/>
              <a:t>But</a:t>
            </a:r>
            <a:r>
              <a:rPr lang="en-US" baseline="0" dirty="0" smtClean="0"/>
              <a:t> I-Focus is not restricted only to targeting tasks. </a:t>
            </a:r>
          </a:p>
          <a:p>
            <a:pPr marL="0" indent="0">
              <a:buFont typeface="+mj-lt"/>
              <a:buNone/>
            </a:pPr>
            <a:r>
              <a:rPr lang="en-US" baseline="0" dirty="0" smtClean="0"/>
              <a:t>We want to showcase eye-tracking for day to day applications. </a:t>
            </a:r>
          </a:p>
          <a:p>
            <a:pPr marL="0" indent="0">
              <a:buFont typeface="+mj-lt"/>
              <a:buNone/>
            </a:pPr>
            <a:r>
              <a:rPr lang="en-US" baseline="0" dirty="0" smtClean="0"/>
              <a:t>Our website in particular is perfect for our target audience the physically-disabled as it is completely hands free.</a:t>
            </a:r>
          </a:p>
          <a:p>
            <a:pPr marL="0" indent="0">
              <a:buFont typeface="+mj-lt"/>
              <a:buNone/>
            </a:pPr>
            <a:endParaRPr lang="en-US" baseline="0" dirty="0" smtClean="0"/>
          </a:p>
          <a:p>
            <a:pPr marL="0" indent="0">
              <a:buFont typeface="+mj-lt"/>
              <a:buNone/>
            </a:pPr>
            <a:r>
              <a:rPr lang="en-US" baseline="0" dirty="0" smtClean="0"/>
              <a:t>Our website is completely configurable using the options box as shown.</a:t>
            </a:r>
          </a:p>
          <a:p>
            <a:pPr marL="0" indent="0">
              <a:buFont typeface="+mj-lt"/>
              <a:buNone/>
            </a:pPr>
            <a:endParaRPr lang="en-US" baseline="0" dirty="0" smtClean="0"/>
          </a:p>
          <a:p>
            <a:pPr marL="0" indent="0">
              <a:buFont typeface="+mj-lt"/>
              <a:buNone/>
            </a:pPr>
            <a:r>
              <a:rPr lang="en-US" baseline="0" dirty="0" smtClean="0"/>
              <a:t>So to click all the user has to do is to look at a clickable area and an animated cursor will run. (Ryan please look at the Live Demo link) and once the animation completes, a click is triggered</a:t>
            </a:r>
          </a:p>
          <a:p>
            <a:pPr marL="0" indent="0">
              <a:buFont typeface="+mj-lt"/>
              <a:buNone/>
            </a:pPr>
            <a:endParaRPr lang="en-US" baseline="0" dirty="0" smtClean="0"/>
          </a:p>
          <a:p>
            <a:pPr marL="0" indent="0">
              <a:buFont typeface="+mj-lt"/>
              <a:buNone/>
            </a:pPr>
            <a:r>
              <a:rPr lang="en-US" baseline="0" dirty="0" smtClean="0"/>
              <a:t>Now as you can see we have a radial menu for user navigation. This is a new intuitive way for users to navigate as our research as shown. (Ryan please close the menu by looking at toggle menu.)</a:t>
            </a:r>
          </a:p>
          <a:p>
            <a:pPr marL="0" indent="0">
              <a:buFont typeface="+mj-lt"/>
              <a:buNone/>
            </a:pPr>
            <a:endParaRPr lang="en-US" baseline="0" dirty="0" smtClean="0"/>
          </a:p>
          <a:p>
            <a:pPr marL="0" indent="0">
              <a:buFont typeface="+mj-lt"/>
              <a:buNone/>
            </a:pPr>
            <a:r>
              <a:rPr lang="en-US" baseline="0" dirty="0" smtClean="0"/>
              <a:t>We give you an even more intuitive method to scroll. By looking at the bottom part of the page, we now you want to look on. (Ryan please look at the bottom of page)</a:t>
            </a:r>
          </a:p>
          <a:p>
            <a:pPr marL="0" indent="0">
              <a:buFont typeface="+mj-lt"/>
              <a:buNone/>
            </a:pPr>
            <a:r>
              <a:rPr lang="en-US" baseline="0" dirty="0" smtClean="0"/>
              <a:t>And when you look up, it will scroll up.</a:t>
            </a:r>
          </a:p>
          <a:p>
            <a:pPr marL="0" indent="0">
              <a:buFont typeface="+mj-lt"/>
              <a:buNone/>
            </a:pPr>
            <a:r>
              <a:rPr lang="en-US" baseline="0" dirty="0" smtClean="0"/>
              <a:t>(Ryan please scroll-up by looking at the top and then scroll down to the video)</a:t>
            </a:r>
          </a:p>
          <a:p>
            <a:pPr marL="0" indent="0">
              <a:buFont typeface="+mj-lt"/>
              <a:buNone/>
            </a:pPr>
            <a:endParaRPr lang="en-US" baseline="0" dirty="0" smtClean="0"/>
          </a:p>
          <a:p>
            <a:pPr marL="0" indent="0">
              <a:buFont typeface="+mj-lt"/>
              <a:buNone/>
            </a:pPr>
            <a:r>
              <a:rPr lang="en-US" baseline="0" dirty="0" smtClean="0"/>
              <a:t>When you look at a video, we know that you want to watch it. And when you look away, we know that you do not want to do so anymore and the video pauses. </a:t>
            </a:r>
          </a:p>
          <a:p>
            <a:pPr marL="0" indent="0">
              <a:buFont typeface="+mj-lt"/>
              <a:buNone/>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So this is the semi-telepathic power of eye-tracking!</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a:t>
            </a:r>
          </a:p>
          <a:p>
            <a:pPr marL="0" indent="0">
              <a:buFont typeface="+mj-lt"/>
              <a:buNone/>
            </a:pPr>
            <a:r>
              <a:rPr lang="en-US" baseline="0" dirty="0" smtClean="0"/>
              <a:t>During the semis, one of the judges commented that we should extend these functions to other websites and we have done that using a very basic chrome extension. </a:t>
            </a:r>
          </a:p>
          <a:p>
            <a:pPr marL="0" indent="0">
              <a:buFont typeface="+mj-lt"/>
              <a:buNone/>
            </a:pPr>
            <a:r>
              <a:rPr lang="en-US" baseline="0" dirty="0" smtClean="0"/>
              <a:t>We have allowed our special animated cursor to work on any website, and we will demonstrate it to you know on the HCI website. </a:t>
            </a:r>
          </a:p>
          <a:p>
            <a:pPr marL="0" indent="0">
              <a:buFont typeface="+mj-lt"/>
              <a:buNone/>
            </a:pPr>
            <a:endParaRPr lang="en-US" baseline="0" dirty="0" smtClean="0"/>
          </a:p>
          <a:p>
            <a:pPr marL="0" indent="0">
              <a:buFont typeface="+mj-lt"/>
              <a:buNone/>
            </a:pPr>
            <a:r>
              <a:rPr lang="en-US" baseline="0" dirty="0" smtClean="0"/>
              <a:t>As you can see, this is done on an actual live webpage. As the cursor hovers over a link, you can see the animated cursor running and triggering a click. The same thing works on every page and also works for buttons.</a:t>
            </a:r>
          </a:p>
          <a:p>
            <a:pPr marL="0" indent="0">
              <a:buFont typeface="+mj-lt"/>
              <a:buNone/>
            </a:pPr>
            <a:endParaRPr lang="en-US" baseline="0" dirty="0" smtClean="0"/>
          </a:p>
          <a:p>
            <a:pPr marL="0" indent="0">
              <a:buFont typeface="+mj-lt"/>
              <a:buNone/>
            </a:pPr>
            <a:r>
              <a:rPr lang="en-US" baseline="0" dirty="0" smtClean="0"/>
              <a:t>With I-Focus, the physically disabled can know surf websites efficiently, effectively and intuitively.</a:t>
            </a:r>
          </a:p>
          <a:p>
            <a:pPr marL="0" indent="0">
              <a:buFont typeface="+mj-lt"/>
              <a:buNone/>
            </a:pPr>
            <a:r>
              <a:rPr lang="en-US" baseline="0" dirty="0" smtClean="0"/>
              <a:t>------------------</a:t>
            </a:r>
          </a:p>
          <a:p>
            <a:pPr marL="0" indent="0">
              <a:buFont typeface="+mj-lt"/>
              <a:buNone/>
            </a:pPr>
            <a:r>
              <a:rPr lang="en-US" baseline="0" dirty="0" smtClean="0"/>
              <a:t>What’s more, eye-tracking can be used by our target audience for efficient and effective typing using this freeware, Dasher.</a:t>
            </a:r>
          </a:p>
          <a:p>
            <a:pPr marL="0" indent="0">
              <a:buFont typeface="+mj-lt"/>
              <a:buNone/>
            </a:pPr>
            <a:r>
              <a:rPr lang="en-US" baseline="0" dirty="0" smtClean="0"/>
              <a:t>Ryan will be typing a sentence with this program. This program is specially suited for eye-tracking and you can see how fast words can be typed. In fact, when we downloaded this software, it prompted us whether we would like to install the </a:t>
            </a:r>
            <a:r>
              <a:rPr lang="en-US" baseline="0" dirty="0" err="1" smtClean="0"/>
              <a:t>Tobii</a:t>
            </a:r>
            <a:r>
              <a:rPr lang="en-US" baseline="0" dirty="0" smtClean="0"/>
              <a:t> Eye-tracking software along with it.</a:t>
            </a:r>
          </a:p>
          <a:p>
            <a:pPr marL="0" indent="0">
              <a:buFont typeface="+mj-lt"/>
              <a:buNone/>
            </a:pPr>
            <a:endParaRPr lang="en-US" baseline="0" dirty="0" smtClean="0"/>
          </a:p>
          <a:p>
            <a:pPr marL="0" indent="0">
              <a:buFont typeface="+mj-lt"/>
              <a:buNone/>
            </a:pPr>
            <a:endParaRPr lang="en-US" dirty="0" smtClean="0"/>
          </a:p>
          <a:p>
            <a:pPr marL="171450" indent="-171450">
              <a:buFontTx/>
              <a:buChar char="-"/>
            </a:pPr>
            <a:endParaRPr lang="en-US" dirty="0" smtClean="0"/>
          </a:p>
          <a:p>
            <a:pPr marL="171450" indent="-171450">
              <a:buFontTx/>
              <a:buChar char="-"/>
            </a:pPr>
            <a:r>
              <a:rPr lang="en-US" dirty="0" smtClean="0"/>
              <a:t>Game (comparison)</a:t>
            </a:r>
          </a:p>
          <a:p>
            <a:pPr marL="628650" lvl="1" indent="-171450">
              <a:buFontTx/>
              <a:buChar char="-"/>
            </a:pPr>
            <a:r>
              <a:rPr lang="en-US" dirty="0" smtClean="0"/>
              <a:t>Eye-tracking</a:t>
            </a:r>
          </a:p>
          <a:p>
            <a:pPr marL="628650" lvl="1" indent="-171450">
              <a:buFontTx/>
              <a:buChar char="-"/>
            </a:pPr>
            <a:r>
              <a:rPr lang="en-US" dirty="0" smtClean="0"/>
              <a:t>Mouse</a:t>
            </a:r>
          </a:p>
          <a:p>
            <a:pPr marL="171450" lvl="0" indent="-171450">
              <a:buFontTx/>
              <a:buChar char="-"/>
            </a:pPr>
            <a:r>
              <a:rPr lang="en-US" dirty="0" smtClean="0"/>
              <a:t>Website (features – for a</a:t>
            </a:r>
            <a:r>
              <a:rPr lang="en-US" baseline="0" dirty="0" smtClean="0"/>
              <a:t> purely hands-free interface for disabled</a:t>
            </a:r>
            <a:r>
              <a:rPr lang="en-US" dirty="0" smtClean="0"/>
              <a:t>)</a:t>
            </a:r>
          </a:p>
          <a:p>
            <a:pPr marL="628650" lvl="1" indent="-171450">
              <a:buFontTx/>
              <a:buChar char="-"/>
            </a:pPr>
            <a:r>
              <a:rPr lang="en-US" dirty="0" smtClean="0"/>
              <a:t>Menu</a:t>
            </a:r>
          </a:p>
          <a:p>
            <a:pPr marL="628650" lvl="1" indent="-171450">
              <a:buFontTx/>
              <a:buChar char="-"/>
            </a:pPr>
            <a:r>
              <a:rPr lang="en-US" dirty="0" smtClean="0"/>
              <a:t>Modified</a:t>
            </a:r>
            <a:r>
              <a:rPr lang="en-US" baseline="0" dirty="0" smtClean="0"/>
              <a:t> cursor</a:t>
            </a:r>
            <a:endParaRPr lang="en-US" dirty="0" smtClean="0"/>
          </a:p>
          <a:p>
            <a:pPr marL="628650" lvl="1" indent="-171450">
              <a:buFontTx/>
              <a:buChar char="-"/>
            </a:pPr>
            <a:r>
              <a:rPr lang="en-US" dirty="0" smtClean="0"/>
              <a:t>Auto-scroll</a:t>
            </a:r>
          </a:p>
          <a:p>
            <a:pPr marL="628650" lvl="1" indent="-171450">
              <a:buFontTx/>
              <a:buChar char="-"/>
            </a:pPr>
            <a:r>
              <a:rPr lang="en-US" dirty="0" smtClean="0"/>
              <a:t>Video</a:t>
            </a:r>
            <a:r>
              <a:rPr lang="en-US" baseline="0" dirty="0" smtClean="0"/>
              <a:t> function</a:t>
            </a:r>
          </a:p>
        </p:txBody>
      </p:sp>
      <p:sp>
        <p:nvSpPr>
          <p:cNvPr id="4" name="Slide Number Placeholder 3"/>
          <p:cNvSpPr>
            <a:spLocks noGrp="1"/>
          </p:cNvSpPr>
          <p:nvPr>
            <p:ph type="sldNum" sz="quarter" idx="10"/>
          </p:nvPr>
        </p:nvSpPr>
        <p:spPr/>
        <p:txBody>
          <a:bodyPr/>
          <a:lstStyle/>
          <a:p>
            <a:fld id="{55277A05-5E63-4852-8C93-A25AB38585F7}" type="slidenum">
              <a:rPr lang="en-US" smtClean="0"/>
              <a:t>17</a:t>
            </a:fld>
            <a:endParaRPr lang="en-US"/>
          </a:p>
        </p:txBody>
      </p:sp>
    </p:spTree>
    <p:extLst>
      <p:ext uri="{BB962C8B-B14F-4D97-AF65-F5344CB8AC3E}">
        <p14:creationId xmlns:p14="http://schemas.microsoft.com/office/powerpoint/2010/main" val="1225644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seen for yourself how eye-tracking is applicable to our daily life, let us talk a bit about how we proved it using research with DSO.</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18</a:t>
            </a:fld>
            <a:endParaRPr lang="en-US"/>
          </a:p>
        </p:txBody>
      </p:sp>
    </p:spTree>
    <p:extLst>
      <p:ext uri="{BB962C8B-B14F-4D97-AF65-F5344CB8AC3E}">
        <p14:creationId xmlns:p14="http://schemas.microsoft.com/office/powerpoint/2010/main" val="977513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conducted an experiment</a:t>
            </a:r>
            <a:r>
              <a:rPr lang="en-US" baseline="0" dirty="0" smtClean="0"/>
              <a:t> on 6 live participants, all of whom were randomly chosen. Each participant was required to play a game and navigate through our website.</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19</a:t>
            </a:fld>
            <a:endParaRPr lang="en-US"/>
          </a:p>
        </p:txBody>
      </p:sp>
    </p:spTree>
    <p:extLst>
      <p:ext uri="{BB962C8B-B14F-4D97-AF65-F5344CB8AC3E}">
        <p14:creationId xmlns:p14="http://schemas.microsoft.com/office/powerpoint/2010/main" val="3632470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this is our experimental set-up. There is a: ……</a:t>
            </a:r>
          </a:p>
        </p:txBody>
      </p:sp>
      <p:sp>
        <p:nvSpPr>
          <p:cNvPr id="4" name="Slide Number Placeholder 3"/>
          <p:cNvSpPr>
            <a:spLocks noGrp="1"/>
          </p:cNvSpPr>
          <p:nvPr>
            <p:ph type="sldNum" sz="quarter" idx="10"/>
          </p:nvPr>
        </p:nvSpPr>
        <p:spPr/>
        <p:txBody>
          <a:bodyPr/>
          <a:lstStyle/>
          <a:p>
            <a:fld id="{55277A05-5E63-4852-8C93-A25AB38585F7}" type="slidenum">
              <a:rPr lang="en-US" smtClean="0"/>
              <a:t>20</a:t>
            </a:fld>
            <a:endParaRPr lang="en-US"/>
          </a:p>
        </p:txBody>
      </p:sp>
    </p:spTree>
    <p:extLst>
      <p:ext uri="{BB962C8B-B14F-4D97-AF65-F5344CB8AC3E}">
        <p14:creationId xmlns:p14="http://schemas.microsoft.com/office/powerpoint/2010/main" val="381633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smtClean="0"/>
              <a:t>The advent of mobile devices have revolutionised the way websites and interfaces are designed.</a:t>
            </a:r>
          </a:p>
          <a:p>
            <a:r>
              <a:rPr lang="en-SG" dirty="0" smtClean="0"/>
              <a:t>When we talk about user satisfaction, there are two important aspects.</a:t>
            </a:r>
          </a:p>
          <a:p>
            <a:r>
              <a:rPr lang="en-SG" dirty="0" smtClean="0"/>
              <a:t>One, the interface design. Some keywords are "responsive design" and the recent "material design".</a:t>
            </a:r>
          </a:p>
          <a:p>
            <a:r>
              <a:rPr lang="en-SG" dirty="0" smtClean="0"/>
              <a:t>Two, the interaction with the interface.</a:t>
            </a:r>
          </a:p>
          <a:p>
            <a:r>
              <a:rPr lang="en-SG" dirty="0" smtClean="0"/>
              <a:t>In our project, we take a relook on how we can best interact with our devices daily using the latest technology.</a:t>
            </a:r>
          </a:p>
          <a:p>
            <a:r>
              <a:rPr lang="en-SG" dirty="0" smtClean="0"/>
              <a:t>Good morning fellow judges and schoolmates. I am Walter.</a:t>
            </a:r>
          </a:p>
          <a:p>
            <a:r>
              <a:rPr lang="en-SG" dirty="0" smtClean="0"/>
              <a:t>Today, we're excited to share with you the findings of our research done with DSO and the implications of it.</a:t>
            </a:r>
          </a:p>
        </p:txBody>
      </p:sp>
      <p:sp>
        <p:nvSpPr>
          <p:cNvPr id="4" name="Slide Number Placeholder 3"/>
          <p:cNvSpPr>
            <a:spLocks noGrp="1"/>
          </p:cNvSpPr>
          <p:nvPr>
            <p:ph type="sldNum" sz="quarter" idx="10"/>
          </p:nvPr>
        </p:nvSpPr>
        <p:spPr/>
        <p:txBody>
          <a:bodyPr/>
          <a:lstStyle/>
          <a:p>
            <a:fld id="{55277A05-5E63-4852-8C93-A25AB38585F7}" type="slidenum">
              <a:rPr lang="en-US" smtClean="0"/>
              <a:t>2</a:t>
            </a:fld>
            <a:endParaRPr lang="en-US"/>
          </a:p>
        </p:txBody>
      </p:sp>
    </p:spTree>
    <p:extLst>
      <p:ext uri="{BB962C8B-B14F-4D97-AF65-F5344CB8AC3E}">
        <p14:creationId xmlns:p14="http://schemas.microsoft.com/office/powerpoint/2010/main" val="2754343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game (the</a:t>
            </a:r>
            <a:r>
              <a:rPr lang="en-US" baseline="0" dirty="0" smtClean="0"/>
              <a:t> one that we presented in the live demo) </a:t>
            </a:r>
            <a:r>
              <a:rPr lang="en-US" dirty="0" smtClean="0"/>
              <a:t>required participants to find 10 targets</a:t>
            </a:r>
            <a:r>
              <a:rPr lang="en-US" baseline="0" dirty="0" smtClean="0"/>
              <a:t> in the shortest time, so the lower the score, the better. Leap motion timings were off the charts, and all 6 participants ranked leap motion last. Also, we were pleasantly surprised to find that half the participants ranked eye-tracking to be 1</a:t>
            </a:r>
            <a:r>
              <a:rPr lang="en-US" baseline="30000" dirty="0" smtClean="0"/>
              <a:t>st</a:t>
            </a:r>
            <a:r>
              <a:rPr lang="en-US" baseline="0" dirty="0" smtClean="0"/>
              <a:t>, while the other half chose the mouse, as can be seen from the icons at the top. Why is this so? </a:t>
            </a:r>
          </a:p>
        </p:txBody>
      </p:sp>
      <p:sp>
        <p:nvSpPr>
          <p:cNvPr id="4" name="Slide Number Placeholder 3"/>
          <p:cNvSpPr>
            <a:spLocks noGrp="1"/>
          </p:cNvSpPr>
          <p:nvPr>
            <p:ph type="sldNum" sz="quarter" idx="10"/>
          </p:nvPr>
        </p:nvSpPr>
        <p:spPr/>
        <p:txBody>
          <a:bodyPr/>
          <a:lstStyle/>
          <a:p>
            <a:fld id="{55277A05-5E63-4852-8C93-A25AB38585F7}" type="slidenum">
              <a:rPr lang="en-US" smtClean="0"/>
              <a:t>21</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Participants were asked to navigate through 2 versions of the website</a:t>
            </a:r>
            <a:r>
              <a:rPr lang="en-US" baseline="0" dirty="0" smtClean="0"/>
              <a:t> and completed a QUIS survey, an industry standard survey that measures how well-received each version was to the participants.</a:t>
            </a:r>
          </a:p>
          <a:p>
            <a:endParaRPr lang="en-US" dirty="0" smtClean="0"/>
          </a:p>
          <a:p>
            <a:r>
              <a:rPr lang="en-US" dirty="0" smtClean="0"/>
              <a:t>These</a:t>
            </a:r>
            <a:r>
              <a:rPr lang="en-US" baseline="0" dirty="0" smtClean="0"/>
              <a:t> are the results obtained from the quiz, the higher the score, the better. Although the 2</a:t>
            </a:r>
            <a:r>
              <a:rPr lang="en-US" baseline="30000" dirty="0" smtClean="0"/>
              <a:t>nd</a:t>
            </a:r>
            <a:r>
              <a:rPr lang="en-US" baseline="0" dirty="0" smtClean="0"/>
              <a:t> version had a better average score than the 1</a:t>
            </a:r>
            <a:r>
              <a:rPr lang="en-US" baseline="30000" dirty="0" smtClean="0"/>
              <a:t>st</a:t>
            </a:r>
            <a:r>
              <a:rPr lang="en-US" baseline="0" dirty="0" smtClean="0"/>
              <a:t>, both versions seemed to be equally well-received by the participants.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23</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a:t>
            </a:r>
            <a:r>
              <a:rPr lang="en-US" baseline="0" dirty="0" smtClean="0"/>
              <a:t> were 3 participants who voted for each version.</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24</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are some of our qualitative findings. Most preferred the radial menu as it was larger, 5 out of 6 participants preferred kinesthetic clicks as the modified cursor seemed more ineffective and frustrating since the eye-tracker is limited in terms of accuracy</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25</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are some of the changes we’ve decided to make corresponding to the research results. </a:t>
            </a:r>
          </a:p>
          <a:p>
            <a:r>
              <a:rPr lang="en-US" baseline="0" dirty="0" smtClean="0"/>
              <a:t>[They are mainly to the video function, modified cursor, and selectable objects]</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28</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in</a:t>
            </a:r>
            <a:r>
              <a:rPr lang="en-US" baseline="0" dirty="0" smtClean="0"/>
              <a:t> the culmination of our research, it is shown that once an affordable eye-tracker with sufficient accuracy surfaces in the market, eye-tracking will beat the mouse in terms of speed and efficiency especially for targeting and tracking tasks, and have improved overall intuitiveness. There you have it, efficient, effective, intuitive. Our hypothesis proves true.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29</a:t>
            </a:fld>
            <a:endParaRPr lang="en-US"/>
          </a:p>
        </p:txBody>
      </p:sp>
    </p:spTree>
    <p:extLst>
      <p:ext uri="{BB962C8B-B14F-4D97-AF65-F5344CB8AC3E}">
        <p14:creationId xmlns:p14="http://schemas.microsoft.com/office/powerpoint/2010/main" val="2053524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“More than meets the eye”</a:t>
            </a:r>
          </a:p>
          <a:p>
            <a:r>
              <a:rPr lang="en-US" dirty="0" smtClean="0"/>
              <a:t>“… in the blink of an eye”</a:t>
            </a:r>
          </a:p>
          <a:p>
            <a:r>
              <a:rPr lang="en-US" dirty="0" smtClean="0"/>
              <a:t>“Look!”</a:t>
            </a:r>
          </a:p>
          <a:p>
            <a:r>
              <a:rPr lang="en-US" dirty="0" smtClean="0"/>
              <a:t>“Don’t</a:t>
            </a:r>
            <a:r>
              <a:rPr lang="en-US" baseline="0" dirty="0" smtClean="0"/>
              <a:t> blink!”</a:t>
            </a:r>
            <a:endParaRPr lang="en-US" dirty="0" smtClean="0"/>
          </a:p>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31</a:t>
            </a:fld>
            <a:endParaRPr lang="en-US"/>
          </a:p>
        </p:txBody>
      </p:sp>
    </p:spTree>
    <p:extLst>
      <p:ext uri="{BB962C8B-B14F-4D97-AF65-F5344CB8AC3E}">
        <p14:creationId xmlns:p14="http://schemas.microsoft.com/office/powerpoint/2010/main" val="266202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Before we begin, let us define some terms that we will be using </a:t>
            </a:r>
            <a:r>
              <a:rPr lang="en-SG" dirty="0" err="1" smtClean="0"/>
              <a:t>alot</a:t>
            </a:r>
            <a:r>
              <a:rPr lang="en-SG" dirty="0" smtClean="0"/>
              <a:t>.</a:t>
            </a:r>
          </a:p>
          <a:p>
            <a:r>
              <a:rPr lang="en-SG" dirty="0" smtClean="0"/>
              <a:t>Eye-tracking, refers to the cursor moving to where you look at.</a:t>
            </a:r>
          </a:p>
          <a:p>
            <a:r>
              <a:rPr lang="en-SG" dirty="0" smtClean="0"/>
              <a:t>and Multi-modal Input refers to a combination of different input forms, such as hand gesture, mouse or eye.</a:t>
            </a:r>
          </a:p>
        </p:txBody>
      </p:sp>
      <p:sp>
        <p:nvSpPr>
          <p:cNvPr id="4" name="Slide Number Placeholder 3"/>
          <p:cNvSpPr>
            <a:spLocks noGrp="1"/>
          </p:cNvSpPr>
          <p:nvPr>
            <p:ph type="sldNum" sz="quarter" idx="10"/>
          </p:nvPr>
        </p:nvSpPr>
        <p:spPr/>
        <p:txBody>
          <a:bodyPr/>
          <a:lstStyle/>
          <a:p>
            <a:fld id="{55277A05-5E63-4852-8C93-A25AB38585F7}" type="slidenum">
              <a:rPr lang="en-US" smtClean="0"/>
              <a:t>4</a:t>
            </a:fld>
            <a:endParaRPr lang="en-US"/>
          </a:p>
        </p:txBody>
      </p:sp>
    </p:spTree>
    <p:extLst>
      <p:ext uri="{BB962C8B-B14F-4D97-AF65-F5344CB8AC3E}">
        <p14:creationId xmlns:p14="http://schemas.microsoft.com/office/powerpoint/2010/main" val="3789867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SG" dirty="0" smtClean="0"/>
              <a:t>By experimenting with different multimodal approaches, we found the most natural way of interaction.</a:t>
            </a:r>
          </a:p>
          <a:p>
            <a:pPr marL="171450" indent="-171450">
              <a:buFontTx/>
              <a:buChar char="-"/>
            </a:pPr>
            <a:r>
              <a:rPr lang="en-SG" dirty="0" smtClean="0"/>
              <a:t>This is because the mouse isn't optimal for every function.</a:t>
            </a:r>
          </a:p>
        </p:txBody>
      </p:sp>
      <p:sp>
        <p:nvSpPr>
          <p:cNvPr id="4" name="Slide Number Placeholder 3"/>
          <p:cNvSpPr>
            <a:spLocks noGrp="1"/>
          </p:cNvSpPr>
          <p:nvPr>
            <p:ph type="sldNum" sz="quarter" idx="10"/>
          </p:nvPr>
        </p:nvSpPr>
        <p:spPr/>
        <p:txBody>
          <a:bodyPr/>
          <a:lstStyle/>
          <a:p>
            <a:fld id="{FC252F15-ABD0-724C-9299-97DB87BA048F}" type="slidenum">
              <a:rPr lang="en-US" smtClean="0"/>
              <a:t>5</a:t>
            </a:fld>
            <a:endParaRPr lang="en-US"/>
          </a:p>
        </p:txBody>
      </p:sp>
    </p:spTree>
    <p:extLst>
      <p:ext uri="{BB962C8B-B14F-4D97-AF65-F5344CB8AC3E}">
        <p14:creationId xmlns:p14="http://schemas.microsoft.com/office/powerpoint/2010/main" val="42203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Our project can potentially help physically disabled persons use a hands-free approach.</a:t>
            </a:r>
          </a:p>
          <a:p>
            <a:r>
              <a:rPr lang="en-SG" dirty="0" smtClean="0"/>
              <a:t>And it also contributes to the revolution of how we interact with our devices.</a:t>
            </a:r>
          </a:p>
          <a:p>
            <a:endParaRPr lang="en-SG" dirty="0" smtClean="0"/>
          </a:p>
          <a:p>
            <a:r>
              <a:rPr lang="en-SG" dirty="0" err="1" smtClean="0"/>
              <a:t>Songyuan</a:t>
            </a:r>
            <a:r>
              <a:rPr lang="en-SG" dirty="0" smtClean="0"/>
              <a:t> will be sharing more on our method.</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6</a:t>
            </a:fld>
            <a:endParaRPr lang="en-US"/>
          </a:p>
        </p:txBody>
      </p:sp>
    </p:spTree>
    <p:extLst>
      <p:ext uri="{BB962C8B-B14F-4D97-AF65-F5344CB8AC3E}">
        <p14:creationId xmlns:p14="http://schemas.microsoft.com/office/powerpoint/2010/main" val="3941944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7</a:t>
            </a:fld>
            <a:endParaRPr lang="en-US"/>
          </a:p>
        </p:txBody>
      </p:sp>
    </p:spTree>
    <p:extLst>
      <p:ext uri="{BB962C8B-B14F-4D97-AF65-F5344CB8AC3E}">
        <p14:creationId xmlns:p14="http://schemas.microsoft.com/office/powerpoint/2010/main" val="226913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smtClean="0"/>
          </a:p>
        </p:txBody>
      </p:sp>
      <p:sp>
        <p:nvSpPr>
          <p:cNvPr id="4" name="Slide Number Placeholder 3"/>
          <p:cNvSpPr>
            <a:spLocks noGrp="1"/>
          </p:cNvSpPr>
          <p:nvPr>
            <p:ph type="sldNum" sz="quarter" idx="10"/>
          </p:nvPr>
        </p:nvSpPr>
        <p:spPr/>
        <p:txBody>
          <a:bodyPr/>
          <a:lstStyle/>
          <a:p>
            <a:fld id="{55277A05-5E63-4852-8C93-A25AB38585F7}" type="slidenum">
              <a:rPr lang="en-US" smtClean="0"/>
              <a:t>8</a:t>
            </a:fld>
            <a:endParaRPr lang="en-US"/>
          </a:p>
        </p:txBody>
      </p:sp>
    </p:spTree>
    <p:extLst>
      <p:ext uri="{BB962C8B-B14F-4D97-AF65-F5344CB8AC3E}">
        <p14:creationId xmlns:p14="http://schemas.microsoft.com/office/powerpoint/2010/main" val="632656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We’ve completed everything so far, including some of our extensions</a:t>
            </a:r>
          </a:p>
        </p:txBody>
      </p:sp>
      <p:sp>
        <p:nvSpPr>
          <p:cNvPr id="4" name="Slide Number Placeholder 3"/>
          <p:cNvSpPr>
            <a:spLocks noGrp="1"/>
          </p:cNvSpPr>
          <p:nvPr>
            <p:ph type="sldNum" sz="quarter" idx="10"/>
          </p:nvPr>
        </p:nvSpPr>
        <p:spPr/>
        <p:txBody>
          <a:bodyPr/>
          <a:lstStyle/>
          <a:p>
            <a:fld id="{55277A05-5E63-4852-8C93-A25AB38585F7}" type="slidenum">
              <a:rPr lang="en-US" smtClean="0"/>
              <a:t>9</a:t>
            </a:fld>
            <a:endParaRPr lang="en-US"/>
          </a:p>
        </p:txBody>
      </p:sp>
    </p:spTree>
    <p:extLst>
      <p:ext uri="{BB962C8B-B14F-4D97-AF65-F5344CB8AC3E}">
        <p14:creationId xmlns:p14="http://schemas.microsoft.com/office/powerpoint/2010/main" val="43588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We have allowed our cursor to work on other sites, such as </a:t>
            </a:r>
            <a:r>
              <a:rPr lang="en-US" baseline="0" dirty="0" err="1" smtClean="0"/>
              <a:t>google</a:t>
            </a:r>
            <a:r>
              <a:rPr lang="en-US" baseline="0" dirty="0" smtClean="0"/>
              <a:t>, using a basic chrome extension</a:t>
            </a:r>
          </a:p>
        </p:txBody>
      </p:sp>
      <p:sp>
        <p:nvSpPr>
          <p:cNvPr id="4" name="Slide Number Placeholder 3"/>
          <p:cNvSpPr>
            <a:spLocks noGrp="1"/>
          </p:cNvSpPr>
          <p:nvPr>
            <p:ph type="sldNum" sz="quarter" idx="10"/>
          </p:nvPr>
        </p:nvSpPr>
        <p:spPr/>
        <p:txBody>
          <a:bodyPr/>
          <a:lstStyle/>
          <a:p>
            <a:fld id="{55277A05-5E63-4852-8C93-A25AB38585F7}" type="slidenum">
              <a:rPr lang="en-US" smtClean="0"/>
              <a:t>10</a:t>
            </a:fld>
            <a:endParaRPr lang="en-US"/>
          </a:p>
        </p:txBody>
      </p:sp>
    </p:spTree>
    <p:extLst>
      <p:ext uri="{BB962C8B-B14F-4D97-AF65-F5344CB8AC3E}">
        <p14:creationId xmlns:p14="http://schemas.microsoft.com/office/powerpoint/2010/main" val="435884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15876"/>
            <a:ext cx="12192000" cy="6873876"/>
          </a:xfrm>
          <a:prstGeom prst="rect">
            <a:avLst/>
          </a:prstGeom>
          <a:gradFill flip="none" rotWithShape="1">
            <a:gsLst>
              <a:gs pos="0">
                <a:schemeClr val="bg1"/>
              </a:gs>
              <a:gs pos="100000">
                <a:srgbClr val="DCDCDC"/>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smtClean="0"/>
              <a:t>11`4f</a:t>
            </a:r>
            <a:endParaRPr lang="en-SG"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A2A3D87-4C29-794F-9210-1EA1EA73FF3B}" type="slidenum">
              <a:rPr lang="en-US" smtClean="0"/>
              <a:t>‹#›</a:t>
            </a:fld>
            <a:endParaRPr lang="en-US"/>
          </a:p>
        </p:txBody>
      </p:sp>
      <p:sp>
        <p:nvSpPr>
          <p:cNvPr id="13" name="Date Placeholder 3"/>
          <p:cNvSpPr txBox="1">
            <a:spLocks/>
          </p:cNvSpPr>
          <p:nvPr userDrawn="1"/>
        </p:nvSpPr>
        <p:spPr>
          <a:xfrm>
            <a:off x="812800" y="6508751"/>
            <a:ext cx="284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2"/>
                </a:solidFill>
                <a:latin typeface="Museo 3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08549-1AEB-9B4F-BDF3-2C53AA2AF0CC}" type="datetimeFigureOut">
              <a:rPr lang="en-US" sz="1200" smtClean="0"/>
              <a:pPr/>
              <a:t>8/22/2014</a:t>
            </a:fld>
            <a:endParaRPr lang="en-US" sz="1200"/>
          </a:p>
        </p:txBody>
      </p:sp>
      <p:sp>
        <p:nvSpPr>
          <p:cNvPr id="14" name="Slide Number Placeholder 5"/>
          <p:cNvSpPr txBox="1">
            <a:spLocks/>
          </p:cNvSpPr>
          <p:nvPr userDrawn="1"/>
        </p:nvSpPr>
        <p:spPr>
          <a:xfrm>
            <a:off x="8940800" y="65087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useo 3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C2C3C3-3B99-C94B-A8A9-6D4E429CB87C}" type="slidenum">
              <a:rPr lang="en-US" sz="1200" smtClean="0"/>
              <a:pPr/>
              <a:t>‹#›</a:t>
            </a:fld>
            <a:endParaRPr lang="en-US" sz="1200"/>
          </a:p>
        </p:txBody>
      </p:sp>
      <p:pic>
        <p:nvPicPr>
          <p:cNvPr id="24" name="Picture 2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48012" y="-127522"/>
            <a:ext cx="3469692" cy="7113043"/>
          </a:xfrm>
          <a:prstGeom prst="rect">
            <a:avLst/>
          </a:prstGeom>
          <a:effectLst>
            <a:softEdge rad="127000"/>
          </a:effectLst>
        </p:spPr>
      </p:pic>
      <p:sp>
        <p:nvSpPr>
          <p:cNvPr id="18" name="Rectangle 17"/>
          <p:cNvSpPr/>
          <p:nvPr userDrawn="1"/>
        </p:nvSpPr>
        <p:spPr>
          <a:xfrm>
            <a:off x="4406" y="-31752"/>
            <a:ext cx="12192000" cy="6905628"/>
          </a:xfrm>
          <a:prstGeom prst="rect">
            <a:avLst/>
          </a:prstGeom>
          <a:solidFill>
            <a:schemeClr val="tx1">
              <a:alpha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74209510"/>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37874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55183942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512107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60681"/>
            <a:ext cx="12192000" cy="1143000"/>
          </a:xfrm>
          <a:solidFill>
            <a:schemeClr val="tx2">
              <a:alpha val="44000"/>
            </a:schemeClr>
          </a:solidFill>
          <a:effectLst>
            <a:softEdge rad="63500"/>
          </a:effectLst>
        </p:spPr>
        <p:txBody>
          <a:bodyPr/>
          <a:lstStyle/>
          <a:p>
            <a:r>
              <a:rPr lang="en-US" dirty="0" smtClean="0"/>
              <a:t>Click to edit Master title style</a:t>
            </a:r>
            <a:endParaRPr lang="en-US" dirty="0"/>
          </a:p>
        </p:txBody>
      </p:sp>
      <p:sp>
        <p:nvSpPr>
          <p:cNvPr id="3" name="Content Placeholder 2"/>
          <p:cNvSpPr>
            <a:spLocks noGrp="1"/>
          </p:cNvSpPr>
          <p:nvPr>
            <p:ph idx="1"/>
          </p:nvPr>
        </p:nvSpPr>
        <p:spPr>
          <a:solidFill>
            <a:schemeClr val="tx1">
              <a:lumMod val="85000"/>
              <a:lumOff val="15000"/>
              <a:alpha val="0"/>
            </a:schemeClr>
          </a:solidFill>
        </p:spPr>
        <p:txBody>
          <a:bodyPr/>
          <a:lstStyle>
            <a:lvl1pPr>
              <a:defRPr>
                <a:latin typeface="Sansation" panose="02000000000000000000" pitchFamily="2" charset="0"/>
              </a:defRPr>
            </a:lvl1pPr>
            <a:lvl2pPr>
              <a:defRPr>
                <a:latin typeface="Sansation" panose="02000000000000000000" pitchFamily="2" charset="0"/>
              </a:defRPr>
            </a:lvl2pPr>
            <a:lvl3pPr>
              <a:defRPr>
                <a:latin typeface="Sansation" panose="02000000000000000000" pitchFamily="2" charset="0"/>
              </a:defRPr>
            </a:lvl3pPr>
            <a:lvl4pPr>
              <a:defRPr>
                <a:latin typeface="Sansation" panose="02000000000000000000" pitchFamily="2" charset="0"/>
              </a:defRPr>
            </a:lvl4pPr>
            <a:lvl5pPr>
              <a:defRPr>
                <a:latin typeface="Sansation" panose="02000000000000000000"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5408980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A2A3D87-4C29-794F-9210-1EA1EA73FF3B}" type="slidenum">
              <a:rPr lang="en-US" smtClean="0"/>
              <a:t>‹#›</a:t>
            </a:fld>
            <a:endParaRPr lang="en-US"/>
          </a:p>
        </p:txBody>
      </p:sp>
      <p:sp>
        <p:nvSpPr>
          <p:cNvPr id="13" name="Title 3"/>
          <p:cNvSpPr>
            <a:spLocks noGrp="1"/>
          </p:cNvSpPr>
          <p:nvPr>
            <p:ph type="title" hasCustomPrompt="1"/>
          </p:nvPr>
        </p:nvSpPr>
        <p:spPr>
          <a:xfrm>
            <a:off x="0" y="4326212"/>
            <a:ext cx="12191999" cy="1189694"/>
          </a:xfrm>
          <a:solidFill>
            <a:schemeClr val="tx1">
              <a:lumMod val="85000"/>
              <a:lumOff val="15000"/>
              <a:alpha val="75000"/>
            </a:schemeClr>
          </a:solidFill>
          <a:effectLst>
            <a:softEdge rad="63500"/>
          </a:effectLst>
        </p:spPr>
        <p:txBody>
          <a:bodyPr anchor="ctr" anchorCtr="0">
            <a:normAutofit/>
          </a:bodyPr>
          <a:lstStyle>
            <a:lvl1pPr marL="108000" algn="l">
              <a:defRPr sz="4800" kern="1800" spc="0" normalizeH="0" baseline="0"/>
            </a:lvl1pPr>
          </a:lstStyle>
          <a:p>
            <a:r>
              <a:rPr lang="en-US" sz="4800" dirty="0" smtClean="0"/>
              <a:t>		Edit Master</a:t>
            </a:r>
            <a:endParaRPr lang="en-US" sz="4800" dirty="0"/>
          </a:p>
        </p:txBody>
      </p:sp>
    </p:spTree>
    <p:extLst>
      <p:ext uri="{BB962C8B-B14F-4D97-AF65-F5344CB8AC3E}">
        <p14:creationId xmlns:p14="http://schemas.microsoft.com/office/powerpoint/2010/main" val="32482317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575626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3787740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5676548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6122653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9259517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8/22/2014</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42489803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60681"/>
            <a:ext cx="10972800" cy="1143000"/>
          </a:xfrm>
          <a:prstGeom prst="rect">
            <a:avLst/>
          </a:prstGeom>
          <a:solidFill>
            <a:schemeClr val="tx2">
              <a:alpha val="16000"/>
            </a:schemeClr>
          </a:solidFill>
        </p:spPr>
        <p:txBody>
          <a:bodyPr vert="horz" lIns="91440" tIns="45720" rIns="91440" bIns="45720" rtlCol="0" anchor="ctr">
            <a:noAutofit/>
          </a:bodyPr>
          <a:lstStyle/>
          <a:p>
            <a:r>
              <a:rPr lang="en-US" dirty="0" smtClean="0"/>
              <a:t>Edit Master title style</a:t>
            </a:r>
            <a:endParaRPr lang="en-US" dirty="0"/>
          </a:p>
        </p:txBody>
      </p:sp>
      <p:sp>
        <p:nvSpPr>
          <p:cNvPr id="3" name="Text Placeholder 2"/>
          <p:cNvSpPr>
            <a:spLocks noGrp="1"/>
          </p:cNvSpPr>
          <p:nvPr>
            <p:ph type="body" idx="1"/>
          </p:nvPr>
        </p:nvSpPr>
        <p:spPr>
          <a:xfrm>
            <a:off x="609600" y="1600200"/>
            <a:ext cx="10972800" cy="5043215"/>
          </a:xfrm>
          <a:prstGeom prst="rect">
            <a:avLst/>
          </a:prstGeom>
          <a:solidFill>
            <a:schemeClr val="tx1">
              <a:lumMod val="85000"/>
              <a:lumOff val="15000"/>
              <a:alpha val="23000"/>
            </a:scheme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28" name="Picture 4" descr="http://i.imgur.com/sFB04HF.jpg"/>
          <p:cNvPicPr>
            <a:picLocks noChangeAspect="1" noChangeArrowheads="1"/>
          </p:cNvPicPr>
          <p:nvPr userDrawn="1"/>
        </p:nvPicPr>
        <p:blipFill>
          <a:blip r:embed="rId15" cstate="email">
            <a:extLst>
              <a:ext uri="{28A0092B-C50C-407E-A947-70E740481C1C}">
                <a14:useLocalDpi xmlns:a14="http://schemas.microsoft.com/office/drawing/2010/main" val="0"/>
              </a:ext>
            </a:extLst>
          </a:blip>
          <a:srcRect/>
          <a:stretch>
            <a:fillRect/>
          </a:stretch>
        </p:blipFill>
        <p:spPr bwMode="auto">
          <a:xfrm>
            <a:off x="-3"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3" y="2"/>
            <a:ext cx="12191999" cy="6857999"/>
          </a:xfrm>
          <a:prstGeom prst="rect">
            <a:avLst/>
          </a:prstGeom>
          <a:gradFill flip="none" rotWithShape="1">
            <a:gsLst>
              <a:gs pos="0">
                <a:schemeClr val="tx1">
                  <a:alpha val="21000"/>
                </a:schemeClr>
              </a:gs>
              <a:gs pos="100000">
                <a:srgbClr val="00002A">
                  <a:alpha val="21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539719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7" r:id="rId8"/>
    <p:sldLayoutId id="2147483683" r:id="rId9"/>
    <p:sldLayoutId id="2147483684" r:id="rId10"/>
    <p:sldLayoutId id="2147483685" r:id="rId11"/>
    <p:sldLayoutId id="2147483686" r:id="rId12"/>
  </p:sldLayoutIdLst>
  <p:timing>
    <p:tnLst>
      <p:par>
        <p:cTn id="1" dur="indefinite" restart="never" nodeType="tmRoot"/>
      </p:par>
    </p:tnLst>
  </p:timing>
  <p:txStyles>
    <p:titleStyle>
      <a:lvl1pPr algn="ctr" defTabSz="457200" rtl="0" eaLnBrk="1" latinLnBrk="0" hangingPunct="1">
        <a:spcBef>
          <a:spcPct val="0"/>
        </a:spcBef>
        <a:buNone/>
        <a:defRPr sz="5400" kern="1200">
          <a:solidFill>
            <a:schemeClr val="bg2"/>
          </a:solidFill>
          <a:latin typeface="Sansation Light"/>
          <a:ea typeface="+mj-ea"/>
          <a:cs typeface="Sansation Light"/>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Sansation" panose="02000000000000000000" pitchFamily="2" charset="0"/>
          <a:ea typeface="+mn-ea"/>
          <a:cs typeface="Sansation" panose="02000000000000000000" pitchFamily="2" charset="0"/>
        </a:defRPr>
      </a:lvl1pPr>
      <a:lvl2pPr marL="742950" indent="-285750" algn="l" defTabSz="457200" rtl="0" eaLnBrk="1" latinLnBrk="0" hangingPunct="1">
        <a:spcBef>
          <a:spcPct val="20000"/>
        </a:spcBef>
        <a:buFont typeface="Arial"/>
        <a:buChar char="–"/>
        <a:defRPr sz="2800" kern="1200">
          <a:solidFill>
            <a:schemeClr val="bg2"/>
          </a:solidFill>
          <a:latin typeface="Sansation" panose="02000000000000000000" pitchFamily="2" charset="0"/>
          <a:ea typeface="+mn-ea"/>
          <a:cs typeface="Sansation" panose="02000000000000000000" pitchFamily="2" charset="0"/>
        </a:defRPr>
      </a:lvl2pPr>
      <a:lvl3pPr marL="1143000" indent="-228600" algn="l" defTabSz="457200" rtl="0" eaLnBrk="1" latinLnBrk="0" hangingPunct="1">
        <a:spcBef>
          <a:spcPct val="20000"/>
        </a:spcBef>
        <a:buFont typeface="Arial"/>
        <a:buChar char="•"/>
        <a:defRPr sz="2400" kern="1200">
          <a:solidFill>
            <a:schemeClr val="bg2"/>
          </a:solidFill>
          <a:latin typeface="Sansation" panose="02000000000000000000" pitchFamily="2" charset="0"/>
          <a:ea typeface="+mn-ea"/>
          <a:cs typeface="Sansation" panose="02000000000000000000" pitchFamily="2" charset="0"/>
        </a:defRPr>
      </a:lvl3pPr>
      <a:lvl4pPr marL="1600200" indent="-228600" algn="l" defTabSz="457200" rtl="0" eaLnBrk="1" latinLnBrk="0" hangingPunct="1">
        <a:spcBef>
          <a:spcPct val="20000"/>
        </a:spcBef>
        <a:buFont typeface="Arial"/>
        <a:buChar char="–"/>
        <a:defRPr sz="2000" kern="1200">
          <a:solidFill>
            <a:schemeClr val="bg2"/>
          </a:solidFill>
          <a:latin typeface="Sansation" panose="02000000000000000000" pitchFamily="2" charset="0"/>
          <a:ea typeface="+mn-ea"/>
          <a:cs typeface="Sansation" panose="02000000000000000000" pitchFamily="2" charset="0"/>
        </a:defRPr>
      </a:lvl4pPr>
      <a:lvl5pPr marL="2057400" indent="-228600" algn="l" defTabSz="457200" rtl="0" eaLnBrk="1" latinLnBrk="0" hangingPunct="1">
        <a:spcBef>
          <a:spcPct val="20000"/>
        </a:spcBef>
        <a:buFont typeface="Arial"/>
        <a:buChar char="»"/>
        <a:defRPr sz="2000" kern="1200">
          <a:solidFill>
            <a:schemeClr val="bg2"/>
          </a:solidFill>
          <a:latin typeface="Sansation" panose="02000000000000000000" pitchFamily="2" charset="0"/>
          <a:ea typeface="+mn-ea"/>
          <a:cs typeface="Sansation"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42334" y="1301628"/>
            <a:ext cx="5181600" cy="1470025"/>
          </a:xfrm>
          <a:prstGeom prst="rect">
            <a:avLst/>
          </a:prstGeom>
          <a:solidFill>
            <a:schemeClr val="tx1"/>
          </a:solidFill>
          <a:effectLst>
            <a:glow>
              <a:schemeClr val="accent1">
                <a:alpha val="73000"/>
              </a:schemeClr>
            </a:glow>
            <a:softEdge rad="673100"/>
          </a:effectLst>
        </p:spPr>
        <p:txBody>
          <a:bodyPr>
            <a:normAutofit/>
          </a:bodyPr>
          <a:lstStyle>
            <a:lvl1pPr algn="ctr" defTabSz="457200" rtl="0" eaLnBrk="1" latinLnBrk="0" hangingPunct="1">
              <a:spcBef>
                <a:spcPct val="0"/>
              </a:spcBef>
              <a:buNone/>
              <a:defRPr sz="5400" kern="1200">
                <a:solidFill>
                  <a:schemeClr val="bg2"/>
                </a:solidFill>
                <a:latin typeface="Sansation Light"/>
                <a:ea typeface="+mj-ea"/>
                <a:cs typeface="Sansation Light"/>
              </a:defRPr>
            </a:lvl1pPr>
          </a:lstStyle>
          <a:p>
            <a:r>
              <a:rPr lang="en-US" sz="8000" dirty="0">
                <a:latin typeface="Museo 900" pitchFamily="50" charset="0"/>
                <a:cs typeface="Audiowide"/>
              </a:rPr>
              <a:t>I-Focus</a:t>
            </a:r>
          </a:p>
        </p:txBody>
      </p:sp>
      <p:sp>
        <p:nvSpPr>
          <p:cNvPr id="6" name="Subtitle 2"/>
          <p:cNvSpPr txBox="1">
            <a:spLocks/>
          </p:cNvSpPr>
          <p:nvPr/>
        </p:nvSpPr>
        <p:spPr>
          <a:xfrm>
            <a:off x="1785234" y="3465513"/>
            <a:ext cx="4528433" cy="2434742"/>
          </a:xfrm>
          <a:prstGeom prst="rect">
            <a:avLst/>
          </a:prstGeom>
          <a:noFill/>
        </p:spPr>
        <p:txBody>
          <a:bodyPr>
            <a:normAutofit/>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solidFill>
                  <a:schemeClr val="tx1">
                    <a:lumMod val="75000"/>
                    <a:lumOff val="25000"/>
                  </a:schemeClr>
                </a:solidFill>
                <a:latin typeface="Museo 500" panose="02000000000000000000" pitchFamily="50" charset="0"/>
                <a:cs typeface="Museo 700 Regular"/>
              </a:rPr>
              <a:t>Group 10-11</a:t>
            </a:r>
            <a:r>
              <a:rPr lang="en-US" dirty="0">
                <a:solidFill>
                  <a:schemeClr val="tx1">
                    <a:lumMod val="75000"/>
                    <a:lumOff val="25000"/>
                  </a:schemeClr>
                </a:solidFill>
                <a:latin typeface="Museo 500" panose="02000000000000000000" pitchFamily="50" charset="0"/>
                <a:cs typeface="Museo 700 Regular"/>
              </a:rPr>
              <a:t/>
            </a:r>
            <a:br>
              <a:rPr lang="en-US" dirty="0">
                <a:solidFill>
                  <a:schemeClr val="tx1">
                    <a:lumMod val="75000"/>
                    <a:lumOff val="25000"/>
                  </a:schemeClr>
                </a:solidFill>
                <a:latin typeface="Museo 500" panose="02000000000000000000" pitchFamily="50" charset="0"/>
                <a:cs typeface="Museo 700 Regular"/>
              </a:rPr>
            </a:br>
            <a:r>
              <a:rPr lang="en-US" sz="2600" dirty="0">
                <a:solidFill>
                  <a:schemeClr val="tx1">
                    <a:lumMod val="75000"/>
                    <a:lumOff val="25000"/>
                  </a:schemeClr>
                </a:solidFill>
                <a:latin typeface="Museo 300" pitchFamily="50" charset="0"/>
              </a:rPr>
              <a:t>Samuel Leong 4S1(17)</a:t>
            </a:r>
          </a:p>
          <a:p>
            <a:pPr marL="0" indent="0">
              <a:buNone/>
            </a:pPr>
            <a:r>
              <a:rPr lang="en-US" sz="2600" dirty="0">
                <a:solidFill>
                  <a:schemeClr val="tx1">
                    <a:lumMod val="75000"/>
                    <a:lumOff val="25000"/>
                  </a:schemeClr>
                </a:solidFill>
                <a:latin typeface="Museo 300" pitchFamily="50" charset="0"/>
              </a:rPr>
              <a:t>Ryan Tan 4S1(21)</a:t>
            </a:r>
          </a:p>
          <a:p>
            <a:pPr marL="0" indent="0">
              <a:buNone/>
            </a:pPr>
            <a:r>
              <a:rPr lang="en-US" sz="2600" dirty="0">
                <a:solidFill>
                  <a:schemeClr val="tx1">
                    <a:lumMod val="75000"/>
                    <a:lumOff val="25000"/>
                  </a:schemeClr>
                </a:solidFill>
                <a:latin typeface="Museo 300" pitchFamily="50" charset="0"/>
              </a:rPr>
              <a:t>Walter Kong 4O3(33)</a:t>
            </a:r>
          </a:p>
          <a:p>
            <a:pPr marL="0" indent="0">
              <a:buNone/>
            </a:pPr>
            <a:r>
              <a:rPr lang="en-US" sz="2600" dirty="0">
                <a:solidFill>
                  <a:schemeClr val="tx1">
                    <a:lumMod val="75000"/>
                    <a:lumOff val="25000"/>
                  </a:schemeClr>
                </a:solidFill>
                <a:latin typeface="Museo 300" pitchFamily="50" charset="0"/>
              </a:rPr>
              <a:t>Xiao </a:t>
            </a:r>
            <a:r>
              <a:rPr lang="en-US" sz="2600" dirty="0" err="1">
                <a:solidFill>
                  <a:schemeClr val="tx1">
                    <a:lumMod val="75000"/>
                    <a:lumOff val="25000"/>
                  </a:schemeClr>
                </a:solidFill>
                <a:latin typeface="Museo 300" pitchFamily="50" charset="0"/>
              </a:rPr>
              <a:t>Songyuan</a:t>
            </a:r>
            <a:r>
              <a:rPr lang="en-US" sz="2600" dirty="0">
                <a:solidFill>
                  <a:schemeClr val="tx1">
                    <a:lumMod val="75000"/>
                    <a:lumOff val="25000"/>
                  </a:schemeClr>
                </a:solidFill>
                <a:latin typeface="Museo 300" pitchFamily="50" charset="0"/>
              </a:rPr>
              <a:t> 4S2(20)</a:t>
            </a:r>
          </a:p>
        </p:txBody>
      </p:sp>
      <p:pic>
        <p:nvPicPr>
          <p:cNvPr id="7" name="Picture 6" descr="Eye 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85234" y="966990"/>
            <a:ext cx="1069651" cy="1069651"/>
          </a:xfrm>
          <a:prstGeom prst="rect">
            <a:avLst/>
          </a:prstGeom>
        </p:spPr>
      </p:pic>
    </p:spTree>
    <p:extLst>
      <p:ext uri="{BB962C8B-B14F-4D97-AF65-F5344CB8AC3E}">
        <p14:creationId xmlns:p14="http://schemas.microsoft.com/office/powerpoint/2010/main" val="33187578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been done so far...</a:t>
            </a:r>
            <a:endParaRPr lang="en-SG" dirty="0"/>
          </a:p>
        </p:txBody>
      </p:sp>
      <p:pic>
        <p:nvPicPr>
          <p:cNvPr id="9" name="Picture 8" descr="Screen Shot 2014-08-19 at 8.25.34 PM.png"/>
          <p:cNvPicPr>
            <a:picLocks noChangeAspect="1"/>
          </p:cNvPicPr>
          <p:nvPr/>
        </p:nvPicPr>
        <p:blipFill rotWithShape="1">
          <a:blip r:embed="rId3">
            <a:extLst>
              <a:ext uri="{28A0092B-C50C-407E-A947-70E740481C1C}">
                <a14:useLocalDpi xmlns:a14="http://schemas.microsoft.com/office/drawing/2010/main" val="0"/>
              </a:ext>
            </a:extLst>
          </a:blip>
          <a:srcRect l="7032" t="16440" r="6423" b="3677"/>
          <a:stretch/>
        </p:blipFill>
        <p:spPr>
          <a:xfrm>
            <a:off x="873596" y="1501371"/>
            <a:ext cx="10739794" cy="5134923"/>
          </a:xfrm>
          <a:prstGeom prst="rect">
            <a:avLst/>
          </a:prstGeom>
        </p:spPr>
      </p:pic>
    </p:spTree>
    <p:extLst>
      <p:ext uri="{BB962C8B-B14F-4D97-AF65-F5344CB8AC3E}">
        <p14:creationId xmlns:p14="http://schemas.microsoft.com/office/powerpoint/2010/main" val="2850810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been done so far...</a:t>
            </a:r>
            <a:endParaRPr lang="en-SG" dirty="0"/>
          </a:p>
        </p:txBody>
      </p:sp>
      <p:pic>
        <p:nvPicPr>
          <p:cNvPr id="4" name="Picture 3" descr="Screen Shot 2014-08-19 at 8.48.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79" y="1778962"/>
            <a:ext cx="11071884" cy="726386"/>
          </a:xfrm>
          <a:prstGeom prst="rect">
            <a:avLst/>
          </a:prstGeom>
        </p:spPr>
      </p:pic>
      <p:pic>
        <p:nvPicPr>
          <p:cNvPr id="5" name="Picture 4" descr="Screen Shot 2014-08-19 at 8.48.53 PM.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86002" y="2722914"/>
            <a:ext cx="7639537" cy="3861547"/>
          </a:xfrm>
          <a:prstGeom prst="rect">
            <a:avLst/>
          </a:prstGeom>
        </p:spPr>
      </p:pic>
    </p:spTree>
    <p:extLst>
      <p:ext uri="{BB962C8B-B14F-4D97-AF65-F5344CB8AC3E}">
        <p14:creationId xmlns:p14="http://schemas.microsoft.com/office/powerpoint/2010/main" val="1733680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Application</a:t>
            </a:r>
            <a:endParaRPr lang="en-US" dirty="0"/>
          </a:p>
        </p:txBody>
      </p:sp>
    </p:spTree>
    <p:extLst>
      <p:ext uri="{BB962C8B-B14F-4D97-AF65-F5344CB8AC3E}">
        <p14:creationId xmlns:p14="http://schemas.microsoft.com/office/powerpoint/2010/main" val="3170929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methods</a:t>
            </a:r>
            <a:endParaRPr lang="en-US" dirty="0"/>
          </a:p>
        </p:txBody>
      </p:sp>
      <p:sp>
        <p:nvSpPr>
          <p:cNvPr id="3" name="Content Placeholder 2"/>
          <p:cNvSpPr>
            <a:spLocks noGrp="1"/>
          </p:cNvSpPr>
          <p:nvPr>
            <p:ph idx="1"/>
          </p:nvPr>
        </p:nvSpPr>
        <p:spPr>
          <a:xfrm>
            <a:off x="2933700" y="1600200"/>
            <a:ext cx="8648700" cy="5043215"/>
          </a:xfrm>
          <a:solidFill>
            <a:schemeClr val="tx1">
              <a:lumMod val="85000"/>
              <a:lumOff val="15000"/>
              <a:alpha val="0"/>
            </a:schemeClr>
          </a:solidFill>
        </p:spPr>
        <p:txBody>
          <a:bodyPr>
            <a:normAutofit/>
          </a:bodyPr>
          <a:lstStyle/>
          <a:p>
            <a:pPr marL="457200" lvl="1" indent="0">
              <a:lnSpc>
                <a:spcPct val="200000"/>
              </a:lnSpc>
              <a:buNone/>
            </a:pPr>
            <a:r>
              <a:rPr lang="en-US" sz="4000" dirty="0" smtClean="0"/>
              <a:t>Keyboard &amp; Mouse</a:t>
            </a:r>
          </a:p>
          <a:p>
            <a:pPr marL="457200" lvl="1" indent="0">
              <a:lnSpc>
                <a:spcPct val="200000"/>
              </a:lnSpc>
              <a:buNone/>
            </a:pPr>
            <a:r>
              <a:rPr lang="en-US" sz="4000" dirty="0" smtClean="0"/>
              <a:t>Eye-tracking (eye gestures)</a:t>
            </a:r>
          </a:p>
          <a:p>
            <a:pPr marL="457200" lvl="1" indent="0">
              <a:lnSpc>
                <a:spcPct val="200000"/>
              </a:lnSpc>
              <a:buNone/>
            </a:pPr>
            <a:r>
              <a:rPr lang="en-US" sz="4000" dirty="0" smtClean="0"/>
              <a:t>Leap motion (hand gestures)</a:t>
            </a:r>
            <a:endParaRPr lang="en-US" sz="40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28408" y="2075624"/>
            <a:ext cx="805292" cy="805292"/>
          </a:xfrm>
          <a:prstGeom prst="rect">
            <a:avLst/>
          </a:prstGeom>
        </p:spPr>
      </p:pic>
      <p:pic>
        <p:nvPicPr>
          <p:cNvPr id="5" name="Picture 4"/>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029154" y="3356340"/>
            <a:ext cx="904546" cy="904546"/>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21756" y="4665494"/>
            <a:ext cx="719341" cy="786656"/>
          </a:xfrm>
          <a:prstGeom prst="rect">
            <a:avLst/>
          </a:prstGeom>
        </p:spPr>
      </p:pic>
    </p:spTree>
    <p:extLst>
      <p:ext uri="{BB962C8B-B14F-4D97-AF65-F5344CB8AC3E}">
        <p14:creationId xmlns:p14="http://schemas.microsoft.com/office/powerpoint/2010/main" val="3083633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a:t>
            </a:r>
            <a:endParaRPr lang="en-US" dirty="0"/>
          </a:p>
        </p:txBody>
      </p:sp>
      <p:sp>
        <p:nvSpPr>
          <p:cNvPr id="4" name="Content Placeholder 3"/>
          <p:cNvSpPr>
            <a:spLocks noGrp="1"/>
          </p:cNvSpPr>
          <p:nvPr>
            <p:ph idx="1"/>
          </p:nvPr>
        </p:nvSpPr>
        <p:spPr>
          <a:xfrm>
            <a:off x="1981200" y="1766277"/>
            <a:ext cx="8229600" cy="4964723"/>
          </a:xfrm>
          <a:solidFill>
            <a:schemeClr val="tx1">
              <a:lumMod val="85000"/>
              <a:lumOff val="15000"/>
              <a:alpha val="0"/>
            </a:schemeClr>
          </a:solidFill>
        </p:spPr>
        <p:txBody>
          <a:bodyPr>
            <a:normAutofit/>
          </a:bodyPr>
          <a:lstStyle/>
          <a:p>
            <a:pPr marL="0" indent="0" algn="ctr">
              <a:buNone/>
            </a:pPr>
            <a:r>
              <a:rPr lang="en-US" sz="4800" dirty="0" err="1">
                <a:solidFill>
                  <a:schemeClr val="bg1">
                    <a:lumMod val="75000"/>
                  </a:schemeClr>
                </a:solidFill>
                <a:effectLst>
                  <a:outerShdw blurRad="50800" dist="38100" dir="18900000" algn="bl" rotWithShape="0">
                    <a:prstClr val="black">
                      <a:alpha val="40000"/>
                    </a:prstClr>
                  </a:outerShdw>
                  <a:reflection blurRad="6350" stA="40000" endA="50" endPos="34000" dir="5400000" sy="-100000" algn="bl" rotWithShape="0"/>
                </a:effectLst>
              </a:rPr>
              <a:t>EyeTribe</a:t>
            </a:r>
            <a:r>
              <a:rPr lang="en-US" sz="4800" dirty="0">
                <a:effectLst>
                  <a:outerShdw blurRad="50800" dist="38100" dir="18900000" algn="bl" rotWithShape="0">
                    <a:prstClr val="black">
                      <a:alpha val="40000"/>
                    </a:prstClr>
                  </a:outerShdw>
                  <a:reflection blurRad="6350" stA="40000" endA="50" endPos="34000" dir="5400000" sy="-100000" algn="bl" rotWithShape="0"/>
                </a:effectLst>
              </a:rPr>
              <a:t> </a:t>
            </a:r>
            <a:r>
              <a:rPr lang="en-US" sz="4800" dirty="0" smtClean="0">
                <a:solidFill>
                  <a:schemeClr val="bg1"/>
                </a:solidFill>
                <a:effectLst>
                  <a:outerShdw blurRad="50800" dist="38100" dir="18900000" algn="bl" rotWithShape="0">
                    <a:prstClr val="black">
                      <a:alpha val="40000"/>
                    </a:prstClr>
                  </a:outerShdw>
                  <a:reflection blurRad="6350" stA="40000" endA="50" endPos="34000" dir="5400000" sy="-100000" algn="bl" rotWithShape="0"/>
                </a:effectLst>
              </a:rPr>
              <a:t>Eye-Tracker</a:t>
            </a:r>
          </a:p>
          <a:p>
            <a:pPr marL="0" indent="0" algn="ctr">
              <a:buNone/>
            </a:pPr>
            <a:r>
              <a:rPr lang="en-US" sz="3600" dirty="0" smtClean="0"/>
              <a:t>Affordable		</a:t>
            </a:r>
            <a:r>
              <a:rPr lang="en-SG" sz="4500" b="1" dirty="0" smtClean="0"/>
              <a:t>·</a:t>
            </a:r>
            <a:r>
              <a:rPr lang="en-US" sz="3600" dirty="0" smtClean="0"/>
              <a:t>	Accurate</a:t>
            </a:r>
            <a:endParaRPr lang="en-US" sz="3600" dirty="0"/>
          </a:p>
          <a:p>
            <a:endParaRPr lang="en-US" sz="4800" dirty="0"/>
          </a:p>
        </p:txBody>
      </p:sp>
      <p:pic>
        <p:nvPicPr>
          <p:cNvPr id="11" name="Picture 10"/>
          <p:cNvPicPr>
            <a:picLocks noChangeAspect="1"/>
          </p:cNvPicPr>
          <p:nvPr/>
        </p:nvPicPr>
        <p:blipFill rotWithShape="1">
          <a:blip r:embed="rId3"/>
          <a:srcRect l="15293" t="10446" r="12155" b="15929"/>
          <a:stretch/>
        </p:blipFill>
        <p:spPr>
          <a:xfrm>
            <a:off x="3882016" y="3689115"/>
            <a:ext cx="4427967" cy="2995648"/>
          </a:xfrm>
          <a:prstGeom prst="rect">
            <a:avLst/>
          </a:prstGeom>
          <a:ln>
            <a:noFill/>
          </a:ln>
          <a:effectLst>
            <a:softEdge rad="112500"/>
          </a:effectLst>
        </p:spPr>
      </p:pic>
    </p:spTree>
    <p:extLst>
      <p:ext uri="{BB962C8B-B14F-4D97-AF65-F5344CB8AC3E}">
        <p14:creationId xmlns:p14="http://schemas.microsoft.com/office/powerpoint/2010/main" val="225225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a:t>
            </a:r>
            <a:endParaRPr lang="en-US" dirty="0"/>
          </a:p>
        </p:txBody>
      </p:sp>
      <p:sp>
        <p:nvSpPr>
          <p:cNvPr id="4" name="Content Placeholder 3"/>
          <p:cNvSpPr>
            <a:spLocks noGrp="1"/>
          </p:cNvSpPr>
          <p:nvPr>
            <p:ph idx="1"/>
          </p:nvPr>
        </p:nvSpPr>
        <p:spPr>
          <a:xfrm>
            <a:off x="1981200" y="1893277"/>
            <a:ext cx="8229600" cy="4964723"/>
          </a:xfrm>
          <a:solidFill>
            <a:schemeClr val="tx1">
              <a:lumMod val="85000"/>
              <a:lumOff val="15000"/>
              <a:alpha val="0"/>
            </a:schemeClr>
          </a:solidFill>
        </p:spPr>
        <p:txBody>
          <a:bodyPr>
            <a:normAutofit/>
          </a:bodyPr>
          <a:lstStyle/>
          <a:p>
            <a:pPr marL="0" indent="0" algn="ctr">
              <a:buNone/>
            </a:pPr>
            <a:r>
              <a:rPr lang="en-US" sz="4800" dirty="0" smtClean="0">
                <a:solidFill>
                  <a:schemeClr val="bg1">
                    <a:lumMod val="75000"/>
                  </a:schemeClr>
                </a:solidFill>
                <a:effectLst>
                  <a:outerShdw blurRad="50800" dist="38100" dir="18900000" algn="bl" rotWithShape="0">
                    <a:prstClr val="black">
                      <a:alpha val="40000"/>
                    </a:prstClr>
                  </a:outerShdw>
                  <a:reflection blurRad="6350" stA="40000" endA="50" endPos="34000" dir="5400000" sy="-100000" algn="bl" rotWithShape="0"/>
                </a:effectLst>
              </a:rPr>
              <a:t>Leap Motion </a:t>
            </a:r>
            <a:r>
              <a:rPr lang="en-US" sz="4800" dirty="0" smtClean="0">
                <a:solidFill>
                  <a:schemeClr val="bg1"/>
                </a:solidFill>
                <a:effectLst>
                  <a:outerShdw blurRad="50800" dist="38100" dir="18900000" algn="bl" rotWithShape="0">
                    <a:prstClr val="black">
                      <a:alpha val="40000"/>
                    </a:prstClr>
                  </a:outerShdw>
                  <a:reflection blurRad="6350" stA="40000" endA="50" endPos="34000" dir="5400000" sy="-100000" algn="bl" rotWithShape="0"/>
                </a:effectLst>
              </a:rPr>
              <a:t>Hand Gestures</a:t>
            </a:r>
            <a:endParaRPr lang="en-US" sz="4800" dirty="0">
              <a:solidFill>
                <a:schemeClr val="bg1"/>
              </a:solidFill>
              <a:effectLst>
                <a:outerShdw blurRad="50800" dist="38100" dir="18900000" algn="bl" rotWithShape="0">
                  <a:prstClr val="black">
                    <a:alpha val="40000"/>
                  </a:prstClr>
                </a:outerShdw>
                <a:reflection blurRad="6350" stA="40000" endA="50" endPos="34000" dir="5400000" sy="-100000" algn="bl" rotWithShape="0"/>
              </a:effectLst>
            </a:endParaRPr>
          </a:p>
          <a:p>
            <a:pPr marL="0" indent="0" algn="ctr">
              <a:buNone/>
            </a:pPr>
            <a:r>
              <a:rPr lang="en-SG" sz="3600" dirty="0" smtClean="0"/>
              <a:t> Physical Input</a:t>
            </a:r>
            <a:r>
              <a:rPr lang="en-SG" sz="4500" dirty="0" smtClean="0"/>
              <a:t> </a:t>
            </a:r>
            <a:endParaRPr lang="en-US" sz="4500" dirty="0"/>
          </a:p>
          <a:p>
            <a:endParaRPr lang="en-US" sz="4800" dirty="0"/>
          </a:p>
        </p:txBody>
      </p:sp>
      <p:pic>
        <p:nvPicPr>
          <p:cNvPr id="6" name="Picture 5"/>
          <p:cNvPicPr>
            <a:picLocks noChangeAspect="1"/>
          </p:cNvPicPr>
          <p:nvPr/>
        </p:nvPicPr>
        <p:blipFill>
          <a:blip r:embed="rId3"/>
          <a:stretch>
            <a:fillRect/>
          </a:stretch>
        </p:blipFill>
        <p:spPr>
          <a:xfrm>
            <a:off x="3995242" y="3905250"/>
            <a:ext cx="4201516" cy="2506905"/>
          </a:xfrm>
          <a:prstGeom prst="rect">
            <a:avLst/>
          </a:prstGeom>
        </p:spPr>
      </p:pic>
    </p:spTree>
    <p:extLst>
      <p:ext uri="{BB962C8B-B14F-4D97-AF65-F5344CB8AC3E}">
        <p14:creationId xmlns:p14="http://schemas.microsoft.com/office/powerpoint/2010/main" val="3416885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a:xfrm>
            <a:off x="6686550" y="1485900"/>
            <a:ext cx="4057650" cy="4916215"/>
          </a:xfrm>
          <a:solidFill>
            <a:schemeClr val="tx1">
              <a:lumMod val="85000"/>
              <a:lumOff val="15000"/>
              <a:alpha val="0"/>
            </a:schemeClr>
          </a:solidFill>
        </p:spPr>
        <p:txBody>
          <a:bodyPr>
            <a:normAutofit/>
          </a:bodyPr>
          <a:lstStyle/>
          <a:p>
            <a:pPr marL="0" indent="0">
              <a:lnSpc>
                <a:spcPct val="200000"/>
              </a:lnSpc>
              <a:buNone/>
            </a:pPr>
            <a:r>
              <a:rPr lang="en-US" sz="3600" dirty="0" smtClean="0"/>
              <a:t>Auto-scrolling</a:t>
            </a:r>
            <a:endParaRPr lang="en-US" sz="3600" dirty="0"/>
          </a:p>
          <a:p>
            <a:pPr marL="0" indent="0">
              <a:lnSpc>
                <a:spcPct val="200000"/>
              </a:lnSpc>
              <a:buNone/>
            </a:pPr>
            <a:r>
              <a:rPr lang="en-US" sz="3600" dirty="0"/>
              <a:t>Modified </a:t>
            </a:r>
            <a:r>
              <a:rPr lang="en-US" sz="3600" dirty="0" smtClean="0"/>
              <a:t>Cursor</a:t>
            </a:r>
          </a:p>
          <a:p>
            <a:pPr marL="0" indent="0">
              <a:lnSpc>
                <a:spcPct val="200000"/>
              </a:lnSpc>
              <a:buNone/>
            </a:pPr>
            <a:r>
              <a:rPr lang="en-US" sz="3600" dirty="0"/>
              <a:t>Video </a:t>
            </a:r>
            <a:r>
              <a:rPr lang="en-US" sz="3600" dirty="0" smtClean="0"/>
              <a:t>Control</a:t>
            </a:r>
            <a:endParaRPr lang="en-US" sz="3600" dirty="0"/>
          </a:p>
          <a:p>
            <a:pPr marL="0" indent="0">
              <a:lnSpc>
                <a:spcPct val="200000"/>
              </a:lnSpc>
              <a:buNone/>
            </a:pPr>
            <a:r>
              <a:rPr lang="en-US" sz="3600" dirty="0" smtClean="0"/>
              <a:t>Radial </a:t>
            </a:r>
            <a:r>
              <a:rPr lang="en-US" sz="3600" dirty="0"/>
              <a:t>Menu</a:t>
            </a:r>
          </a:p>
          <a:p>
            <a:endParaRPr lang="en-US" sz="3600" dirty="0"/>
          </a:p>
        </p:txBody>
      </p:sp>
      <p:pic>
        <p:nvPicPr>
          <p:cNvPr id="5" name="Picture 4" descr="https://fbcdn-sphotos-e-a.akamaihd.net/hphotos-ak-xfp1/t1.0-9/10371751_661514443922940_6816689008630615042_n.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9255" y="4336556"/>
            <a:ext cx="2306746" cy="2243722"/>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5231" t="7679" r="1224" b="67321"/>
          <a:stretch/>
        </p:blipFill>
        <p:spPr bwMode="auto">
          <a:xfrm>
            <a:off x="1417295" y="4336556"/>
            <a:ext cx="2162409" cy="2243722"/>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val="0"/>
              </a:ext>
            </a:extLst>
          </a:blip>
          <a:srcRect l="13750" t="27442" r="15883" b="1968"/>
          <a:stretch/>
        </p:blipFill>
        <p:spPr>
          <a:xfrm>
            <a:off x="1417295" y="1562100"/>
            <a:ext cx="4678706" cy="2638833"/>
          </a:xfrm>
          <a:prstGeom prst="rect">
            <a:avLst/>
          </a:prstGeom>
        </p:spPr>
      </p:pic>
    </p:spTree>
    <p:extLst>
      <p:ext uri="{BB962C8B-B14F-4D97-AF65-F5344CB8AC3E}">
        <p14:creationId xmlns:p14="http://schemas.microsoft.com/office/powerpoint/2010/main" val="1639803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11039" y="3030067"/>
            <a:ext cx="7776000" cy="2416130"/>
          </a:xfrm>
        </p:spPr>
        <p:txBody>
          <a:bodyPr anchor="ctr">
            <a:normAutofit/>
          </a:bodyPr>
          <a:lstStyle/>
          <a:p>
            <a:pPr algn="ctr"/>
            <a:r>
              <a:rPr lang="en-US" sz="6600" dirty="0"/>
              <a:t>Live Demo</a:t>
            </a:r>
          </a:p>
        </p:txBody>
      </p:sp>
      <p:pic>
        <p:nvPicPr>
          <p:cNvPr id="1026" name="Picture 2" descr="C:\Users\Sam\Dropbox\I-Focus\Presentations\Eye 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441536" y="5649465"/>
            <a:ext cx="1190606" cy="119060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4553830" y="1565310"/>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rgbClr val="95B3D7"/>
                </a:solidFill>
                <a:latin typeface="Museo 300" pitchFamily="50" charset="0"/>
                <a:cs typeface="Museo 300 Regular"/>
              </a:rPr>
              <a:t>Effective.</a:t>
            </a:r>
          </a:p>
        </p:txBody>
      </p:sp>
      <p:sp>
        <p:nvSpPr>
          <p:cNvPr id="6" name="Title 3"/>
          <p:cNvSpPr txBox="1">
            <a:spLocks/>
          </p:cNvSpPr>
          <p:nvPr/>
        </p:nvSpPr>
        <p:spPr>
          <a:xfrm>
            <a:off x="7438667" y="1554167"/>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chemeClr val="accent3">
                    <a:lumMod val="60000"/>
                    <a:lumOff val="40000"/>
                  </a:schemeClr>
                </a:solidFill>
                <a:latin typeface="Museo 300" pitchFamily="50" charset="0"/>
                <a:cs typeface="Museo 300 Regular"/>
              </a:rPr>
              <a:t>Intuitive.</a:t>
            </a:r>
          </a:p>
        </p:txBody>
      </p:sp>
      <p:sp>
        <p:nvSpPr>
          <p:cNvPr id="7" name="Title 3"/>
          <p:cNvSpPr txBox="1">
            <a:spLocks/>
          </p:cNvSpPr>
          <p:nvPr/>
        </p:nvSpPr>
        <p:spPr>
          <a:xfrm>
            <a:off x="1984781" y="1554167"/>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rgbClr val="F79646"/>
                </a:solidFill>
                <a:latin typeface="Museo 300" pitchFamily="50" charset="0"/>
                <a:cs typeface="Museo 300 Regular"/>
              </a:rPr>
              <a:t>Efficient.</a:t>
            </a:r>
          </a:p>
        </p:txBody>
      </p:sp>
    </p:spTree>
    <p:extLst>
      <p:ext uri="{BB962C8B-B14F-4D97-AF65-F5344CB8AC3E}">
        <p14:creationId xmlns:p14="http://schemas.microsoft.com/office/powerpoint/2010/main" val="25569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300"/>
                                        <p:tgtEl>
                                          <p:spTgt spid="7"/>
                                        </p:tgtEl>
                                      </p:cBhvr>
                                    </p:animEffect>
                                  </p:childTnLst>
                                </p:cTn>
                              </p:par>
                            </p:childTnLst>
                          </p:cTn>
                        </p:par>
                        <p:par>
                          <p:cTn id="15" fill="hold">
                            <p:stCondLst>
                              <p:cond delay="1300"/>
                            </p:stCondLst>
                            <p:childTnLst>
                              <p:par>
                                <p:cTn id="16" presetID="10" presetClass="entr" presetSubtype="0" fill="hold" grpId="0" nodeType="afterEffect">
                                  <p:stCondLst>
                                    <p:cond delay="2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300"/>
                                        <p:tgtEl>
                                          <p:spTgt spid="5"/>
                                        </p:tgtEl>
                                      </p:cBhvr>
                                    </p:animEffect>
                                  </p:childTnLst>
                                </p:cTn>
                              </p:par>
                            </p:childTnLst>
                          </p:cTn>
                        </p:par>
                        <p:par>
                          <p:cTn id="19" fill="hold">
                            <p:stCondLst>
                              <p:cond delay="1800"/>
                            </p:stCondLst>
                            <p:childTnLst>
                              <p:par>
                                <p:cTn id="20" presetID="10" presetClass="entr" presetSubtype="0" fill="hold" grpId="0" nodeType="after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 y="4794059"/>
            <a:ext cx="12191999" cy="1189694"/>
          </a:xfrm>
          <a:prstGeom prst="rect">
            <a:avLst/>
          </a:prstGeom>
          <a:solidFill>
            <a:schemeClr val="tx1">
              <a:lumMod val="85000"/>
              <a:lumOff val="15000"/>
              <a:alpha val="75000"/>
            </a:schemeClr>
          </a:solidFill>
          <a:effectLst>
            <a:softEdge rad="63500"/>
          </a:effectLst>
        </p:spPr>
        <p:txBody>
          <a:bodyPr vert="horz" lIns="91440" tIns="45720" rIns="91440" bIns="45720" rtlCol="0" anchor="ctr" anchorCtr="0">
            <a:normAutofit/>
          </a:bodyPr>
          <a:lstStyle>
            <a:lvl1pPr marL="108000" algn="l" defTabSz="457200" rtl="0" eaLnBrk="1" latinLnBrk="0" hangingPunct="1">
              <a:spcBef>
                <a:spcPct val="0"/>
              </a:spcBef>
              <a:buNone/>
              <a:defRPr sz="4800" kern="1800" spc="0" normalizeH="0" baseline="0">
                <a:solidFill>
                  <a:schemeClr val="bg2"/>
                </a:solidFill>
                <a:latin typeface="Sansation Light"/>
                <a:ea typeface="+mj-ea"/>
                <a:cs typeface="Sansation Light"/>
              </a:defRPr>
            </a:lvl1pPr>
          </a:lstStyle>
          <a:p>
            <a:r>
              <a:rPr lang="en-US" dirty="0" smtClean="0"/>
              <a:t>			Research</a:t>
            </a:r>
            <a:endParaRPr lang="en-US" dirty="0"/>
          </a:p>
        </p:txBody>
      </p:sp>
    </p:spTree>
    <p:extLst>
      <p:ext uri="{BB962C8B-B14F-4D97-AF65-F5344CB8AC3E}">
        <p14:creationId xmlns:p14="http://schemas.microsoft.com/office/powerpoint/2010/main" val="406131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506138" y="2324100"/>
            <a:ext cx="8229600" cy="723899"/>
          </a:xfrm>
        </p:spPr>
        <p:txBody>
          <a:bodyPr>
            <a:normAutofit/>
          </a:bodyPr>
          <a:lstStyle/>
          <a:p>
            <a:pPr marL="0" indent="0">
              <a:buNone/>
            </a:pPr>
            <a:r>
              <a:rPr lang="en-US" sz="3600" dirty="0"/>
              <a:t>6 Live Participants</a:t>
            </a:r>
          </a:p>
        </p:txBody>
      </p:sp>
      <p:sp>
        <p:nvSpPr>
          <p:cNvPr id="2" name="Title 1"/>
          <p:cNvSpPr>
            <a:spLocks noGrp="1"/>
          </p:cNvSpPr>
          <p:nvPr>
            <p:ph type="title"/>
          </p:nvPr>
        </p:nvSpPr>
        <p:spPr/>
        <p:txBody>
          <a:bodyPr/>
          <a:lstStyle/>
          <a:p>
            <a:r>
              <a:rPr lang="en-US" dirty="0"/>
              <a:t>Research Procedure</a:t>
            </a:r>
            <a:endParaRPr lang="en-SG" dirty="0"/>
          </a:p>
        </p:txBody>
      </p:sp>
      <p:sp>
        <p:nvSpPr>
          <p:cNvPr id="7" name="Rectangle 6"/>
          <p:cNvSpPr/>
          <p:nvPr/>
        </p:nvSpPr>
        <p:spPr>
          <a:xfrm>
            <a:off x="6757624" y="3465513"/>
            <a:ext cx="3921715" cy="167894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Museo 300" pitchFamily="50" charset="0"/>
              </a:rPr>
              <a:t>Games</a:t>
            </a:r>
          </a:p>
        </p:txBody>
      </p:sp>
      <p:sp>
        <p:nvSpPr>
          <p:cNvPr id="8" name="Rectangle 7"/>
          <p:cNvSpPr/>
          <p:nvPr/>
        </p:nvSpPr>
        <p:spPr>
          <a:xfrm>
            <a:off x="1506138" y="3465513"/>
            <a:ext cx="5092935" cy="1678947"/>
          </a:xfrm>
          <a:prstGeom prst="rect">
            <a:avLst/>
          </a:prstGeom>
          <a:solidFill>
            <a:schemeClr val="accent5">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a:latin typeface="Museo 300" pitchFamily="50" charset="0"/>
              </a:rPr>
              <a:t>Website</a:t>
            </a:r>
          </a:p>
        </p:txBody>
      </p:sp>
    </p:spTree>
    <p:extLst>
      <p:ext uri="{BB962C8B-B14F-4D97-AF65-F5344CB8AC3E}">
        <p14:creationId xmlns:p14="http://schemas.microsoft.com/office/powerpoint/2010/main" val="21734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p:tgtEl>
                                          <p:spTgt spid="8"/>
                                        </p:tgtEl>
                                        <p:attrNameLst>
                                          <p:attrName>ppt_x</p:attrName>
                                        </p:attrNameLst>
                                      </p:cBhvr>
                                      <p:tavLst>
                                        <p:tav tm="0">
                                          <p:val>
                                            <p:strVal val="#ppt_x-#ppt_w*1.125000"/>
                                          </p:val>
                                        </p:tav>
                                        <p:tav tm="100000">
                                          <p:val>
                                            <p:strVal val="#ppt_x"/>
                                          </p:val>
                                        </p:tav>
                                      </p:tavLst>
                                    </p:anim>
                                    <p:animEffect transition="in" filter="wipe(right)">
                                      <p:cBhvr>
                                        <p:cTn id="8" dur="3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p:tgtEl>
                                          <p:spTgt spid="7"/>
                                        </p:tgtEl>
                                        <p:attrNameLst>
                                          <p:attrName>ppt_x</p:attrName>
                                        </p:attrNameLst>
                                      </p:cBhvr>
                                      <p:tavLst>
                                        <p:tav tm="0">
                                          <p:val>
                                            <p:strVal val="#ppt_x+#ppt_w*1.125000"/>
                                          </p:val>
                                        </p:tav>
                                        <p:tav tm="100000">
                                          <p:val>
                                            <p:strVal val="#ppt_x"/>
                                          </p:val>
                                        </p:tav>
                                      </p:tavLst>
                                    </p:anim>
                                    <p:animEffect transition="in" filter="wipe(left)">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819459"/>
            <a:ext cx="12191999" cy="1189694"/>
          </a:xfrm>
          <a:effectLst>
            <a:softEdge rad="63500"/>
          </a:effectLst>
        </p:spPr>
        <p:txBody>
          <a:bodyPr anchor="ctr" anchorCtr="0"/>
          <a:lstStyle/>
          <a:p>
            <a:r>
              <a:rPr lang="en-US" dirty="0" smtClean="0"/>
              <a:t>			Introduction</a:t>
            </a:r>
            <a:endParaRPr lang="en-US" dirty="0"/>
          </a:p>
        </p:txBody>
      </p:sp>
    </p:spTree>
    <p:extLst>
      <p:ext uri="{BB962C8B-B14F-4D97-AF65-F5344CB8AC3E}">
        <p14:creationId xmlns:p14="http://schemas.microsoft.com/office/powerpoint/2010/main" val="39041736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4-06-30 at 6.17.34 PM.png"/>
          <p:cNvPicPr>
            <a:picLocks noChangeAspect="1"/>
          </p:cNvPicPr>
          <p:nvPr/>
        </p:nvPicPr>
        <p:blipFill rotWithShape="1">
          <a:blip r:embed="rId3" cstate="email">
            <a:extLst>
              <a:ext uri="{28A0092B-C50C-407E-A947-70E740481C1C}">
                <a14:useLocalDpi xmlns:a14="http://schemas.microsoft.com/office/drawing/2010/main" val="0"/>
              </a:ext>
            </a:extLst>
          </a:blip>
          <a:srcRect l="15551"/>
          <a:stretch/>
        </p:blipFill>
        <p:spPr>
          <a:xfrm>
            <a:off x="2244337" y="96658"/>
            <a:ext cx="7597427" cy="6576505"/>
          </a:xfrm>
          <a:prstGeom prst="rect">
            <a:avLst/>
          </a:prstGeom>
          <a:effectLst>
            <a:softEdge rad="63500"/>
          </a:effectLst>
        </p:spPr>
      </p:pic>
      <p:sp>
        <p:nvSpPr>
          <p:cNvPr id="6" name="Rectangle 5"/>
          <p:cNvSpPr/>
          <p:nvPr/>
        </p:nvSpPr>
        <p:spPr>
          <a:xfrm>
            <a:off x="4196827" y="2537137"/>
            <a:ext cx="2248741" cy="560864"/>
          </a:xfrm>
          <a:prstGeom prst="rect">
            <a:avLst/>
          </a:prstGeom>
          <a:solidFill>
            <a:schemeClr val="accent6">
              <a:lumMod val="75000"/>
              <a:alpha val="69000"/>
            </a:schemeClr>
          </a:solidFill>
          <a:ln>
            <a:solidFill>
              <a:srgbClr val="E46C0A"/>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Eye-Tracker</a:t>
            </a:r>
          </a:p>
        </p:txBody>
      </p:sp>
      <p:sp>
        <p:nvSpPr>
          <p:cNvPr id="7" name="Rectangle 6"/>
          <p:cNvSpPr/>
          <p:nvPr/>
        </p:nvSpPr>
        <p:spPr>
          <a:xfrm>
            <a:off x="7434328" y="585216"/>
            <a:ext cx="2248741" cy="560864"/>
          </a:xfrm>
          <a:prstGeom prst="rect">
            <a:avLst/>
          </a:prstGeom>
          <a:solidFill>
            <a:schemeClr val="accent1">
              <a:alpha val="69000"/>
            </a:schemeClr>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Big Screen</a:t>
            </a:r>
          </a:p>
        </p:txBody>
      </p:sp>
      <p:sp>
        <p:nvSpPr>
          <p:cNvPr id="8" name="Rectangle 7"/>
          <p:cNvSpPr/>
          <p:nvPr/>
        </p:nvSpPr>
        <p:spPr>
          <a:xfrm>
            <a:off x="3439330" y="260681"/>
            <a:ext cx="2248741" cy="560864"/>
          </a:xfrm>
          <a:prstGeom prst="rect">
            <a:avLst/>
          </a:prstGeom>
          <a:solidFill>
            <a:srgbClr val="C0504D">
              <a:alpha val="69000"/>
            </a:srgbClr>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Participant</a:t>
            </a:r>
          </a:p>
        </p:txBody>
      </p:sp>
      <p:cxnSp>
        <p:nvCxnSpPr>
          <p:cNvPr id="10" name="Elbow Connector 9"/>
          <p:cNvCxnSpPr>
            <a:stCxn id="6" idx="2"/>
          </p:cNvCxnSpPr>
          <p:nvPr/>
        </p:nvCxnSpPr>
        <p:spPr>
          <a:xfrm rot="16200000" flipH="1">
            <a:off x="5625425" y="2793773"/>
            <a:ext cx="674610" cy="1283066"/>
          </a:xfrm>
          <a:prstGeom prst="bentConnector2">
            <a:avLst/>
          </a:prstGeom>
          <a:ln w="38100" cmpd="sng">
            <a:solidFill>
              <a:schemeClr val="accent6">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cxnSp>
        <p:nvCxnSpPr>
          <p:cNvPr id="12" name="Elbow Connector 11"/>
          <p:cNvCxnSpPr/>
          <p:nvPr/>
        </p:nvCxnSpPr>
        <p:spPr>
          <a:xfrm rot="10800000" flipV="1">
            <a:off x="3439331" y="841240"/>
            <a:ext cx="1124371" cy="562441"/>
          </a:xfrm>
          <a:prstGeom prst="bentConnector3">
            <a:avLst>
              <a:gd name="adj1" fmla="val 1108"/>
            </a:avLst>
          </a:prstGeom>
          <a:ln w="38100" cmpd="sng">
            <a:solidFill>
              <a:srgbClr val="C0504D"/>
            </a:solidFill>
            <a:headEnd type="oval"/>
            <a:tailEnd type="oval"/>
          </a:ln>
        </p:spPr>
        <p:style>
          <a:lnRef idx="2">
            <a:schemeClr val="accent2"/>
          </a:lnRef>
          <a:fillRef idx="0">
            <a:schemeClr val="accent2"/>
          </a:fillRef>
          <a:effectRef idx="1">
            <a:schemeClr val="accent2"/>
          </a:effectRef>
          <a:fontRef idx="minor">
            <a:schemeClr val="tx1"/>
          </a:fontRef>
        </p:style>
      </p:cxnSp>
      <p:sp>
        <p:nvSpPr>
          <p:cNvPr id="15" name="Rectangle 14"/>
          <p:cNvSpPr/>
          <p:nvPr/>
        </p:nvSpPr>
        <p:spPr>
          <a:xfrm>
            <a:off x="4563702" y="4926562"/>
            <a:ext cx="2248741" cy="560864"/>
          </a:xfrm>
          <a:prstGeom prst="rect">
            <a:avLst/>
          </a:prstGeom>
          <a:solidFill>
            <a:schemeClr val="accent4">
              <a:alpha val="69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Leap Motion</a:t>
            </a:r>
          </a:p>
        </p:txBody>
      </p:sp>
      <p:cxnSp>
        <p:nvCxnSpPr>
          <p:cNvPr id="16" name="Elbow Connector 15"/>
          <p:cNvCxnSpPr>
            <a:stCxn id="15" idx="2"/>
          </p:cNvCxnSpPr>
          <p:nvPr/>
        </p:nvCxnSpPr>
        <p:spPr>
          <a:xfrm rot="16200000" flipH="1">
            <a:off x="6045657" y="5129841"/>
            <a:ext cx="409200" cy="1124370"/>
          </a:xfrm>
          <a:prstGeom prst="bentConnector2">
            <a:avLst/>
          </a:prstGeom>
          <a:ln w="38100" cmpd="sng">
            <a:solidFill>
              <a:schemeClr val="accent4">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sp>
        <p:nvSpPr>
          <p:cNvPr id="17" name="Rectangle 16"/>
          <p:cNvSpPr/>
          <p:nvPr/>
        </p:nvSpPr>
        <p:spPr>
          <a:xfrm>
            <a:off x="7332059" y="4646130"/>
            <a:ext cx="2248741" cy="560864"/>
          </a:xfrm>
          <a:prstGeom prst="rect">
            <a:avLst/>
          </a:prstGeom>
          <a:solidFill>
            <a:schemeClr val="accent3">
              <a:alpha val="69000"/>
            </a:schemeClr>
          </a:solidFill>
          <a:ln>
            <a:solidFill>
              <a:schemeClr val="accent3">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Fixated Mouse</a:t>
            </a:r>
          </a:p>
        </p:txBody>
      </p:sp>
      <p:cxnSp>
        <p:nvCxnSpPr>
          <p:cNvPr id="18" name="Elbow Connector 17"/>
          <p:cNvCxnSpPr>
            <a:stCxn id="17" idx="2"/>
          </p:cNvCxnSpPr>
          <p:nvPr/>
        </p:nvCxnSpPr>
        <p:spPr>
          <a:xfrm rot="16200000" flipH="1">
            <a:off x="8111613" y="5551811"/>
            <a:ext cx="695985" cy="6351"/>
          </a:xfrm>
          <a:prstGeom prst="bentConnector3">
            <a:avLst>
              <a:gd name="adj1" fmla="val 50000"/>
            </a:avLst>
          </a:prstGeom>
          <a:ln w="38100" cmpd="sng">
            <a:solidFill>
              <a:schemeClr val="accent3">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15938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anim calcmode="lin" valueType="num">
                                      <p:cBhvr>
                                        <p:cTn id="8" dur="300" fill="hold"/>
                                        <p:tgtEl>
                                          <p:spTgt spid="6"/>
                                        </p:tgtEl>
                                        <p:attrNameLst>
                                          <p:attrName>ppt_x</p:attrName>
                                        </p:attrNameLst>
                                      </p:cBhvr>
                                      <p:tavLst>
                                        <p:tav tm="0">
                                          <p:val>
                                            <p:strVal val="#ppt_x"/>
                                          </p:val>
                                        </p:tav>
                                        <p:tav tm="100000">
                                          <p:val>
                                            <p:strVal val="#ppt_x"/>
                                          </p:val>
                                        </p:tav>
                                      </p:tavLst>
                                    </p:anim>
                                    <p:anim calcmode="lin" valueType="num">
                                      <p:cBhvr>
                                        <p:cTn id="9" dur="3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00"/>
                                        <p:tgtEl>
                                          <p:spTgt spid="7"/>
                                        </p:tgtEl>
                                      </p:cBhvr>
                                    </p:animEffect>
                                    <p:anim calcmode="lin" valueType="num">
                                      <p:cBhvr>
                                        <p:cTn id="13" dur="300" fill="hold"/>
                                        <p:tgtEl>
                                          <p:spTgt spid="7"/>
                                        </p:tgtEl>
                                        <p:attrNameLst>
                                          <p:attrName>ppt_x</p:attrName>
                                        </p:attrNameLst>
                                      </p:cBhvr>
                                      <p:tavLst>
                                        <p:tav tm="0">
                                          <p:val>
                                            <p:strVal val="#ppt_x"/>
                                          </p:val>
                                        </p:tav>
                                        <p:tav tm="100000">
                                          <p:val>
                                            <p:strVal val="#ppt_x"/>
                                          </p:val>
                                        </p:tav>
                                      </p:tavLst>
                                    </p:anim>
                                    <p:anim calcmode="lin" valueType="num">
                                      <p:cBhvr>
                                        <p:cTn id="14" dur="3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300"/>
                                        <p:tgtEl>
                                          <p:spTgt spid="15"/>
                                        </p:tgtEl>
                                      </p:cBhvr>
                                    </p:animEffect>
                                    <p:anim calcmode="lin" valueType="num">
                                      <p:cBhvr>
                                        <p:cTn id="23" dur="300" fill="hold"/>
                                        <p:tgtEl>
                                          <p:spTgt spid="15"/>
                                        </p:tgtEl>
                                        <p:attrNameLst>
                                          <p:attrName>ppt_x</p:attrName>
                                        </p:attrNameLst>
                                      </p:cBhvr>
                                      <p:tavLst>
                                        <p:tav tm="0">
                                          <p:val>
                                            <p:strVal val="#ppt_x"/>
                                          </p:val>
                                        </p:tav>
                                        <p:tav tm="100000">
                                          <p:val>
                                            <p:strVal val="#ppt_x"/>
                                          </p:val>
                                        </p:tav>
                                      </p:tavLst>
                                    </p:anim>
                                    <p:anim calcmode="lin" valueType="num">
                                      <p:cBhvr>
                                        <p:cTn id="24" dur="300" fill="hold"/>
                                        <p:tgtEl>
                                          <p:spTgt spid="1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300"/>
                                        <p:tgtEl>
                                          <p:spTgt spid="17"/>
                                        </p:tgtEl>
                                      </p:cBhvr>
                                    </p:animEffect>
                                    <p:anim calcmode="lin" valueType="num">
                                      <p:cBhvr>
                                        <p:cTn id="28" dur="300" fill="hold"/>
                                        <p:tgtEl>
                                          <p:spTgt spid="17"/>
                                        </p:tgtEl>
                                        <p:attrNameLst>
                                          <p:attrName>ppt_x</p:attrName>
                                        </p:attrNameLst>
                                      </p:cBhvr>
                                      <p:tavLst>
                                        <p:tav tm="0">
                                          <p:val>
                                            <p:strVal val="#ppt_x"/>
                                          </p:val>
                                        </p:tav>
                                        <p:tav tm="100000">
                                          <p:val>
                                            <p:strVal val="#ppt_x"/>
                                          </p:val>
                                        </p:tav>
                                      </p:tavLst>
                                    </p:anim>
                                    <p:anim calcmode="lin" valueType="num">
                                      <p:cBhvr>
                                        <p:cTn id="29" dur="3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85952068"/>
              </p:ext>
            </p:extLst>
          </p:nvPr>
        </p:nvGraphicFramePr>
        <p:xfrm>
          <a:off x="1642533" y="1100667"/>
          <a:ext cx="8877198" cy="575733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642533" y="6420936"/>
            <a:ext cx="1951175" cy="323165"/>
          </a:xfrm>
          <a:prstGeom prst="rect">
            <a:avLst/>
          </a:prstGeom>
          <a:noFill/>
        </p:spPr>
        <p:txBody>
          <a:bodyPr wrap="none" rtlCol="0">
            <a:spAutoFit/>
          </a:bodyPr>
          <a:lstStyle/>
          <a:p>
            <a:r>
              <a:rPr lang="en-US" sz="1500" dirty="0">
                <a:solidFill>
                  <a:srgbClr val="EEECE1"/>
                </a:solidFill>
                <a:latin typeface="Sansation" panose="02000000000000000000" pitchFamily="2" charset="0"/>
              </a:rPr>
              <a:t>* </a:t>
            </a:r>
            <a:r>
              <a:rPr lang="en-US" sz="1500" dirty="0" smtClean="0">
                <a:solidFill>
                  <a:srgbClr val="EEECE1"/>
                </a:solidFill>
                <a:latin typeface="Sansation" panose="02000000000000000000" pitchFamily="2" charset="0"/>
              </a:rPr>
              <a:t>Less time is better</a:t>
            </a:r>
            <a:r>
              <a:rPr lang="en-US" sz="1500" dirty="0">
                <a:solidFill>
                  <a:srgbClr val="EEECE1"/>
                </a:solidFill>
                <a:latin typeface="Sansation" panose="02000000000000000000" pitchFamily="2" charset="0"/>
              </a:rPr>
              <a:t>.</a:t>
            </a:r>
          </a:p>
        </p:txBody>
      </p:sp>
      <p:pic>
        <p:nvPicPr>
          <p:cNvPr id="9" name="Picture 8"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156126" y="1595188"/>
            <a:ext cx="548900" cy="548900"/>
          </a:xfrm>
          <a:prstGeom prst="rect">
            <a:avLst/>
          </a:prstGeom>
        </p:spPr>
      </p:pic>
      <p:pic>
        <p:nvPicPr>
          <p:cNvPr id="10" name="Picture 9"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275199" y="1595188"/>
            <a:ext cx="548900" cy="548900"/>
          </a:xfrm>
          <a:prstGeom prst="rect">
            <a:avLst/>
          </a:prstGeom>
        </p:spPr>
      </p:pic>
      <p:pic>
        <p:nvPicPr>
          <p:cNvPr id="11" name="Picture 10"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58059" y="1595188"/>
            <a:ext cx="548900" cy="548900"/>
          </a:xfrm>
          <a:prstGeom prst="rect">
            <a:avLst/>
          </a:prstGeom>
        </p:spPr>
      </p:pic>
      <p:pic>
        <p:nvPicPr>
          <p:cNvPr id="15" name="Picture 14"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837282" y="1636224"/>
            <a:ext cx="330646" cy="486612"/>
          </a:xfrm>
          <a:prstGeom prst="rect">
            <a:avLst/>
          </a:prstGeom>
        </p:spPr>
      </p:pic>
      <p:pic>
        <p:nvPicPr>
          <p:cNvPr id="16" name="Picture 15"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971818" y="1650305"/>
            <a:ext cx="330646" cy="486612"/>
          </a:xfrm>
          <a:prstGeom prst="rect">
            <a:avLst/>
          </a:prstGeom>
        </p:spPr>
      </p:pic>
      <p:pic>
        <p:nvPicPr>
          <p:cNvPr id="17" name="Picture 16"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50352" y="1633372"/>
            <a:ext cx="330646" cy="486612"/>
          </a:xfrm>
          <a:prstGeom prst="rect">
            <a:avLst/>
          </a:prstGeom>
        </p:spPr>
      </p:pic>
      <p:sp>
        <p:nvSpPr>
          <p:cNvPr id="18" name="Title 17"/>
          <p:cNvSpPr>
            <a:spLocks noGrp="1"/>
          </p:cNvSpPr>
          <p:nvPr>
            <p:ph type="title"/>
          </p:nvPr>
        </p:nvSpPr>
        <p:spPr>
          <a:xfrm>
            <a:off x="1981200" y="159083"/>
            <a:ext cx="8229600" cy="839986"/>
          </a:xfrm>
        </p:spPr>
        <p:txBody>
          <a:bodyPr/>
          <a:lstStyle/>
          <a:p>
            <a:r>
              <a:rPr lang="en-US" dirty="0" smtClean="0"/>
              <a:t>Results - Game</a:t>
            </a:r>
            <a:endParaRPr lang="en-US" dirty="0"/>
          </a:p>
        </p:txBody>
      </p:sp>
    </p:spTree>
    <p:extLst>
      <p:ext uri="{BB962C8B-B14F-4D97-AF65-F5344CB8AC3E}">
        <p14:creationId xmlns:p14="http://schemas.microsoft.com/office/powerpoint/2010/main" val="3514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Comments</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53953622"/>
              </p:ext>
            </p:extLst>
          </p:nvPr>
        </p:nvGraphicFramePr>
        <p:xfrm>
          <a:off x="1981200" y="1600200"/>
          <a:ext cx="8257592" cy="4875244"/>
        </p:xfrm>
        <a:graphic>
          <a:graphicData uri="http://schemas.openxmlformats.org/drawingml/2006/table">
            <a:tbl>
              <a:tblPr firstRow="1" bandRow="1">
                <a:effectLst/>
                <a:tableStyleId>{5C22544A-7EE6-4342-B048-85BDC9FD1C3A}</a:tableStyleId>
              </a:tblPr>
              <a:tblGrid>
                <a:gridCol w="1950098"/>
                <a:gridCol w="3172408"/>
                <a:gridCol w="3135086"/>
              </a:tblGrid>
              <a:tr h="799629">
                <a:tc>
                  <a:txBody>
                    <a:bodyPr/>
                    <a:lstStyle/>
                    <a:p>
                      <a:endParaRPr lang="en-SG" sz="2500" dirty="0">
                        <a:latin typeface="Sansation" panose="02000000000000000000" pitchFamily="2" charset="0"/>
                        <a:cs typeface="Lane - Cane" panose="020B0303020202020204" pitchFamily="34" charset="0"/>
                      </a:endParaRPr>
                    </a:p>
                  </a:txBody>
                  <a:tcPr marL="180000" marT="180000" anchor="ctr" anchorCtr="1">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SG" sz="2500" b="1" dirty="0" smtClean="0">
                          <a:latin typeface="Sansation" panose="02000000000000000000" pitchFamily="2" charset="0"/>
                          <a:cs typeface="Lane - Cane" panose="020B0303020202020204" pitchFamily="34" charset="0"/>
                        </a:rPr>
                        <a:t>+ Advantages</a:t>
                      </a:r>
                      <a:endParaRPr lang="en-SG" sz="2500" b="1" dirty="0">
                        <a:latin typeface="Sansation" panose="02000000000000000000" pitchFamily="2" charset="0"/>
                        <a:cs typeface="Lane - Cane" panose="020B0303020202020204" pitchFamily="34" charset="0"/>
                      </a:endParaRPr>
                    </a:p>
                  </a:txBody>
                  <a:tcPr marL="180000" marT="180000" anchor="ctr" anchorCtr="1">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SG" sz="2500" b="1" dirty="0" smtClean="0">
                          <a:latin typeface="Sansation" panose="02000000000000000000" pitchFamily="2" charset="0"/>
                          <a:cs typeface="Lane - Cane" panose="020B0303020202020204" pitchFamily="34" charset="0"/>
                        </a:rPr>
                        <a:t>- Disadvantages</a:t>
                      </a:r>
                      <a:endParaRPr lang="en-SG" sz="2500" b="1" dirty="0">
                        <a:latin typeface="Sansation" panose="02000000000000000000" pitchFamily="2" charset="0"/>
                        <a:cs typeface="Lane - Cane" panose="020B0303020202020204" pitchFamily="34" charset="0"/>
                      </a:endParaRPr>
                    </a:p>
                  </a:txBody>
                  <a:tcPr marL="180000" marT="180000" anchor="ctr" anchorCtr="1">
                    <a:lnL w="12700" cmpd="sng">
                      <a:noFill/>
                    </a:lnL>
                    <a:lnR w="12700" cmpd="sng">
                      <a:noFill/>
                    </a:lnR>
                    <a:lnT w="12700" cmpd="sng">
                      <a:noFill/>
                    </a:lnT>
                    <a:lnB w="38100" cmpd="sng">
                      <a:noFill/>
                    </a:lnB>
                    <a:lnTlToBr w="12700" cmpd="sng">
                      <a:noFill/>
                      <a:prstDash val="solid"/>
                    </a:lnTlToBr>
                    <a:lnBlToTr w="12700" cmpd="sng">
                      <a:noFill/>
                      <a:prstDash val="solid"/>
                    </a:lnBlToTr>
                  </a:tcPr>
                </a:tc>
              </a:tr>
              <a:tr h="2296921">
                <a:tc>
                  <a:txBody>
                    <a:bodyPr/>
                    <a:lstStyle/>
                    <a:p>
                      <a:r>
                        <a:rPr lang="en-SG" sz="2500" dirty="0" smtClean="0">
                          <a:solidFill>
                            <a:schemeClr val="tx1">
                              <a:lumMod val="65000"/>
                              <a:lumOff val="35000"/>
                            </a:schemeClr>
                          </a:solidFill>
                          <a:latin typeface="Sansation" panose="02000000000000000000" pitchFamily="2" charset="0"/>
                          <a:cs typeface="Lane - Cane" panose="020B0303020202020204" pitchFamily="34" charset="0"/>
                        </a:rPr>
                        <a:t>Eye-Tracking</a:t>
                      </a:r>
                      <a:endParaRPr lang="en-SG" sz="2500" dirty="0">
                        <a:solidFill>
                          <a:schemeClr val="tx1">
                            <a:lumMod val="65000"/>
                            <a:lumOff val="35000"/>
                          </a:schemeClr>
                        </a:solidFill>
                        <a:latin typeface="Sansation" panose="02000000000000000000" pitchFamily="2" charset="0"/>
                        <a:cs typeface="Lane - Cane" panose="020B0303020202020204" pitchFamily="34" charset="0"/>
                      </a:endParaRPr>
                    </a:p>
                  </a:txBody>
                  <a:tcPr marL="180000" marT="180000" anchorCtr="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Intuitive</a:t>
                      </a:r>
                    </a:p>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Very fast</a:t>
                      </a:r>
                    </a:p>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Better</a:t>
                      </a:r>
                      <a:r>
                        <a:rPr lang="en-SG" sz="2500" b="0" baseline="0" dirty="0" smtClean="0">
                          <a:solidFill>
                            <a:schemeClr val="tx1">
                              <a:lumMod val="85000"/>
                              <a:lumOff val="15000"/>
                            </a:schemeClr>
                          </a:solidFill>
                          <a:latin typeface="Sansation" panose="02000000000000000000" pitchFamily="2" charset="0"/>
                          <a:cs typeface="Lane - Cane" panose="020B0303020202020204" pitchFamily="34" charset="0"/>
                        </a:rPr>
                        <a:t> at targeting tasks</a:t>
                      </a:r>
                      <a:endParaRPr lang="en-SG" sz="2500" b="0" dirty="0">
                        <a:solidFill>
                          <a:schemeClr val="tx1">
                            <a:lumMod val="85000"/>
                            <a:lumOff val="15000"/>
                          </a:schemeClr>
                        </a:solidFill>
                        <a:latin typeface="Sansation" panose="02000000000000000000" pitchFamily="2" charset="0"/>
                        <a:cs typeface="Lane - Cane" panose="020B0303020202020204" pitchFamily="34" charset="0"/>
                      </a:endParaRPr>
                    </a:p>
                  </a:txBody>
                  <a:tcPr marL="180000" marT="18000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Jittery (inaccurate)</a:t>
                      </a:r>
                      <a:endParaRPr lang="en-SG" sz="2500" b="0" dirty="0">
                        <a:solidFill>
                          <a:schemeClr val="tx1">
                            <a:lumMod val="85000"/>
                            <a:lumOff val="15000"/>
                          </a:schemeClr>
                        </a:solidFill>
                        <a:latin typeface="Sansation" panose="02000000000000000000" pitchFamily="2" charset="0"/>
                        <a:cs typeface="Lane - Cane" panose="020B0303020202020204" pitchFamily="34" charset="0"/>
                      </a:endParaRPr>
                    </a:p>
                  </a:txBody>
                  <a:tcPr marL="180000" marT="180000">
                    <a:lnL w="12700" cmpd="sng">
                      <a:noFill/>
                    </a:lnL>
                    <a:lnR w="12700" cmpd="sng">
                      <a:noFill/>
                    </a:lnR>
                    <a:lnT w="38100" cmpd="sng">
                      <a:noFill/>
                    </a:lnT>
                    <a:lnB w="12700" cmpd="sng">
                      <a:noFill/>
                    </a:lnB>
                    <a:lnTlToBr w="12700" cmpd="sng">
                      <a:noFill/>
                      <a:prstDash val="solid"/>
                    </a:lnTlToBr>
                    <a:lnBlToTr w="12700" cmpd="sng">
                      <a:noFill/>
                      <a:prstDash val="solid"/>
                    </a:lnBlToTr>
                  </a:tcPr>
                </a:tc>
              </a:tr>
              <a:tr h="1778694">
                <a:tc>
                  <a:txBody>
                    <a:bodyPr/>
                    <a:lstStyle/>
                    <a:p>
                      <a:r>
                        <a:rPr lang="en-SG" sz="2500" dirty="0" smtClean="0">
                          <a:solidFill>
                            <a:schemeClr val="tx1">
                              <a:lumMod val="65000"/>
                              <a:lumOff val="35000"/>
                            </a:schemeClr>
                          </a:solidFill>
                          <a:latin typeface="Sansation" panose="02000000000000000000" pitchFamily="2" charset="0"/>
                          <a:cs typeface="Lane - Cane" panose="020B0303020202020204" pitchFamily="34" charset="0"/>
                        </a:rPr>
                        <a:t>Leap Motion</a:t>
                      </a:r>
                      <a:endParaRPr lang="en-SG" sz="2500" dirty="0">
                        <a:solidFill>
                          <a:schemeClr val="tx1">
                            <a:lumMod val="65000"/>
                            <a:lumOff val="35000"/>
                          </a:schemeClr>
                        </a:solidFill>
                        <a:latin typeface="Sansation" panose="02000000000000000000" pitchFamily="2" charset="0"/>
                        <a:cs typeface="Lane - Cane" panose="020B0303020202020204" pitchFamily="34" charset="0"/>
                      </a:endParaRPr>
                    </a:p>
                  </a:txBody>
                  <a:tcPr marL="180000" marT="180000" anchorCtr="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ctr">
                        <a:lnSpc>
                          <a:spcPct val="50000"/>
                        </a:lnSpc>
                        <a:buFont typeface="Arial" panose="020B0604020202020204" pitchFamily="34" charset="0"/>
                        <a:buNone/>
                      </a:pPr>
                      <a:endParaRPr lang="en-SG" sz="3600" b="0" dirty="0">
                        <a:solidFill>
                          <a:schemeClr val="tx1">
                            <a:lumMod val="85000"/>
                            <a:lumOff val="15000"/>
                          </a:schemeClr>
                        </a:solidFill>
                        <a:latin typeface="Sansation" panose="02000000000000000000" pitchFamily="2" charset="0"/>
                        <a:cs typeface="Lane - Cane" panose="020B0303020202020204" pitchFamily="34" charset="0"/>
                      </a:endParaRPr>
                    </a:p>
                  </a:txBody>
                  <a:tcPr marL="180000" marT="180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Tiring</a:t>
                      </a:r>
                    </a:p>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Prone</a:t>
                      </a:r>
                      <a:r>
                        <a:rPr lang="en-SG" sz="2500" b="0" baseline="0" dirty="0" smtClean="0">
                          <a:solidFill>
                            <a:schemeClr val="tx1">
                              <a:lumMod val="85000"/>
                              <a:lumOff val="15000"/>
                            </a:schemeClr>
                          </a:solidFill>
                          <a:latin typeface="Sansation" panose="02000000000000000000" pitchFamily="2" charset="0"/>
                          <a:cs typeface="Lane - Cane" panose="020B0303020202020204" pitchFamily="34" charset="0"/>
                        </a:rPr>
                        <a:t> to errors</a:t>
                      </a:r>
                      <a:endParaRPr lang="en-SG" sz="2500" b="0" dirty="0">
                        <a:solidFill>
                          <a:schemeClr val="tx1">
                            <a:lumMod val="85000"/>
                            <a:lumOff val="15000"/>
                          </a:schemeClr>
                        </a:solidFill>
                        <a:latin typeface="Sansation" panose="02000000000000000000" pitchFamily="2" charset="0"/>
                        <a:cs typeface="Lane - Cane" panose="020B0303020202020204" pitchFamily="34" charset="0"/>
                      </a:endParaRPr>
                    </a:p>
                  </a:txBody>
                  <a:tcPr marL="180000" marT="18000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5" name="Picture 4" descr="Eye logo.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626931" y="3429001"/>
            <a:ext cx="803645" cy="80364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03130" y="5730949"/>
            <a:ext cx="481918" cy="52701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608707440"/>
              </p:ext>
            </p:extLst>
          </p:nvPr>
        </p:nvGraphicFramePr>
        <p:xfrm>
          <a:off x="1981200" y="1632282"/>
          <a:ext cx="8257592" cy="799629"/>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950098"/>
                <a:gridCol w="3172408"/>
                <a:gridCol w="3135086"/>
              </a:tblGrid>
              <a:tr h="799629">
                <a:tc>
                  <a:txBody>
                    <a:bodyPr/>
                    <a:lstStyle/>
                    <a:p>
                      <a:endParaRPr lang="en-SG" sz="2800" dirty="0">
                        <a:latin typeface="Sansation" panose="02000000000000000000" pitchFamily="2" charset="0"/>
                        <a:cs typeface="Lane - Cane" panose="020B0303020202020204" pitchFamily="34" charset="0"/>
                      </a:endParaRPr>
                    </a:p>
                  </a:txBody>
                  <a:tcPr marL="180000" marT="180000" anchor="ctr" anchorCtr="1">
                    <a:lnL w="12700" cmpd="sng">
                      <a:noFill/>
                    </a:lnL>
                    <a:lnR w="3175" cap="flat" cmpd="sng" algn="ctr">
                      <a:solidFill>
                        <a:schemeClr val="tx1">
                          <a:lumMod val="75000"/>
                          <a:lumOff val="2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SG" sz="2800" b="1" dirty="0" smtClean="0">
                          <a:solidFill>
                            <a:schemeClr val="bg1">
                              <a:lumMod val="95000"/>
                            </a:schemeClr>
                          </a:solidFill>
                          <a:latin typeface="Sansation" panose="02000000000000000000" pitchFamily="2" charset="0"/>
                          <a:cs typeface="Lane - Cane" panose="020B0303020202020204" pitchFamily="34" charset="0"/>
                        </a:rPr>
                        <a:t>+ Advantages</a:t>
                      </a:r>
                      <a:endParaRPr lang="en-SG" sz="2800" b="1" dirty="0">
                        <a:solidFill>
                          <a:schemeClr val="bg1">
                            <a:lumMod val="95000"/>
                          </a:schemeClr>
                        </a:solidFill>
                        <a:latin typeface="Sansation" panose="02000000000000000000" pitchFamily="2" charset="0"/>
                        <a:cs typeface="Lane - Cane" panose="020B0303020202020204" pitchFamily="34" charset="0"/>
                      </a:endParaRPr>
                    </a:p>
                  </a:txBody>
                  <a:tcPr marL="180000" marT="180000" anchor="ctr" anchorCtr="1">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SG" sz="2800" b="1" dirty="0" smtClean="0">
                          <a:solidFill>
                            <a:schemeClr val="bg1">
                              <a:lumMod val="95000"/>
                            </a:schemeClr>
                          </a:solidFill>
                          <a:latin typeface="Sansation" panose="02000000000000000000" pitchFamily="2" charset="0"/>
                          <a:cs typeface="Lane - Cane" panose="020B0303020202020204" pitchFamily="34" charset="0"/>
                        </a:rPr>
                        <a:t>- Disadvantages</a:t>
                      </a:r>
                      <a:endParaRPr lang="en-SG" sz="2800" b="1" dirty="0">
                        <a:solidFill>
                          <a:schemeClr val="bg1">
                            <a:lumMod val="95000"/>
                          </a:schemeClr>
                        </a:solidFill>
                        <a:latin typeface="Sansation" panose="02000000000000000000" pitchFamily="2" charset="0"/>
                        <a:cs typeface="Lane - Cane" panose="020B0303020202020204" pitchFamily="34" charset="0"/>
                      </a:endParaRPr>
                    </a:p>
                  </a:txBody>
                  <a:tcPr marL="180000" marT="180000" anchor="ctr" anchorCtr="1">
                    <a:lnL w="3175" cap="flat" cmpd="sng" algn="ctr">
                      <a:solidFill>
                        <a:schemeClr val="tx1">
                          <a:lumMod val="75000"/>
                          <a:lumOff val="2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05025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a:graphicFrameLocks/>
          </p:cNvGraphicFramePr>
          <p:nvPr>
            <p:extLst>
              <p:ext uri="{D42A27DB-BD31-4B8C-83A1-F6EECF244321}">
                <p14:modId xmlns:p14="http://schemas.microsoft.com/office/powerpoint/2010/main" val="3314263504"/>
              </p:ext>
            </p:extLst>
          </p:nvPr>
        </p:nvGraphicFramePr>
        <p:xfrm>
          <a:off x="1642533" y="1604436"/>
          <a:ext cx="8906934" cy="5167868"/>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7"/>
          <p:cNvSpPr>
            <a:spLocks noGrp="1"/>
          </p:cNvSpPr>
          <p:nvPr>
            <p:ph type="title"/>
          </p:nvPr>
        </p:nvSpPr>
        <p:spPr>
          <a:xfrm>
            <a:off x="0" y="260681"/>
            <a:ext cx="12192000" cy="1143000"/>
          </a:xfrm>
        </p:spPr>
        <p:txBody>
          <a:bodyPr/>
          <a:lstStyle/>
          <a:p>
            <a:r>
              <a:rPr lang="en-US" dirty="0" smtClean="0"/>
              <a:t>Results - Website</a:t>
            </a:r>
            <a:endParaRPr lang="en-US" dirty="0"/>
          </a:p>
        </p:txBody>
      </p:sp>
      <p:sp>
        <p:nvSpPr>
          <p:cNvPr id="7" name="TextBox 6"/>
          <p:cNvSpPr txBox="1"/>
          <p:nvPr/>
        </p:nvSpPr>
        <p:spPr>
          <a:xfrm>
            <a:off x="1642533" y="6281290"/>
            <a:ext cx="3067956" cy="369332"/>
          </a:xfrm>
          <a:prstGeom prst="rect">
            <a:avLst/>
          </a:prstGeom>
          <a:noFill/>
        </p:spPr>
        <p:txBody>
          <a:bodyPr wrap="none" rtlCol="0">
            <a:spAutoFit/>
          </a:bodyPr>
          <a:lstStyle/>
          <a:p>
            <a:r>
              <a:rPr lang="en-US" dirty="0">
                <a:solidFill>
                  <a:srgbClr val="EEECE1"/>
                </a:solidFill>
              </a:rPr>
              <a:t>* QUIS </a:t>
            </a:r>
            <a:r>
              <a:rPr lang="en-US" dirty="0" smtClean="0">
                <a:solidFill>
                  <a:srgbClr val="EEECE1"/>
                </a:solidFill>
              </a:rPr>
              <a:t>survey. </a:t>
            </a:r>
            <a:r>
              <a:rPr lang="en-US" dirty="0">
                <a:solidFill>
                  <a:srgbClr val="EEECE1"/>
                </a:solidFill>
              </a:rPr>
              <a:t>Higher </a:t>
            </a:r>
            <a:r>
              <a:rPr lang="en-US" dirty="0" smtClean="0">
                <a:solidFill>
                  <a:srgbClr val="EEECE1"/>
                </a:solidFill>
              </a:rPr>
              <a:t>is better</a:t>
            </a:r>
            <a:r>
              <a:rPr lang="en-US" dirty="0">
                <a:solidFill>
                  <a:srgbClr val="EEECE1"/>
                </a:solidFill>
              </a:rPr>
              <a:t>.</a:t>
            </a:r>
          </a:p>
        </p:txBody>
      </p:sp>
    </p:spTree>
    <p:extLst>
      <p:ext uri="{BB962C8B-B14F-4D97-AF65-F5344CB8AC3E}">
        <p14:creationId xmlns:p14="http://schemas.microsoft.com/office/powerpoint/2010/main" val="3565047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Results - Website</a:t>
            </a:r>
            <a:endParaRPr lang="en-US" dirty="0"/>
          </a:p>
        </p:txBody>
      </p:sp>
      <p:graphicFrame>
        <p:nvGraphicFramePr>
          <p:cNvPr id="3" name="Chart 2"/>
          <p:cNvGraphicFramePr/>
          <p:nvPr>
            <p:extLst>
              <p:ext uri="{D42A27DB-BD31-4B8C-83A1-F6EECF244321}">
                <p14:modId xmlns:p14="http://schemas.microsoft.com/office/powerpoint/2010/main" val="2391730150"/>
              </p:ext>
            </p:extLst>
          </p:nvPr>
        </p:nvGraphicFramePr>
        <p:xfrm>
          <a:off x="1938092" y="1674312"/>
          <a:ext cx="8882308" cy="48598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78604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42534" y="6420936"/>
            <a:ext cx="4844257" cy="369332"/>
          </a:xfrm>
          <a:prstGeom prst="rect">
            <a:avLst/>
          </a:prstGeom>
          <a:noFill/>
        </p:spPr>
        <p:txBody>
          <a:bodyPr wrap="none" rtlCol="0">
            <a:spAutoFit/>
          </a:bodyPr>
          <a:lstStyle/>
          <a:p>
            <a:r>
              <a:rPr lang="en-US" dirty="0">
                <a:solidFill>
                  <a:srgbClr val="EEECE1"/>
                </a:solidFill>
              </a:rPr>
              <a:t>* QUIS survey used. Higher the scores, the better.</a:t>
            </a:r>
          </a:p>
        </p:txBody>
      </p:sp>
      <p:sp>
        <p:nvSpPr>
          <p:cNvPr id="18" name="Title 17"/>
          <p:cNvSpPr>
            <a:spLocks noGrp="1"/>
          </p:cNvSpPr>
          <p:nvPr>
            <p:ph type="title"/>
          </p:nvPr>
        </p:nvSpPr>
        <p:spPr/>
        <p:txBody>
          <a:bodyPr/>
          <a:lstStyle/>
          <a:p>
            <a:r>
              <a:rPr lang="en-US" dirty="0" smtClean="0"/>
              <a:t>Results - Website</a:t>
            </a:r>
            <a:endParaRPr lang="en-US" dirty="0"/>
          </a:p>
        </p:txBody>
      </p:sp>
      <p:sp>
        <p:nvSpPr>
          <p:cNvPr id="2" name="Content Placeholder 1"/>
          <p:cNvSpPr>
            <a:spLocks noGrp="1"/>
          </p:cNvSpPr>
          <p:nvPr>
            <p:ph idx="1"/>
          </p:nvPr>
        </p:nvSpPr>
        <p:spPr>
          <a:xfrm>
            <a:off x="1828801" y="1600201"/>
            <a:ext cx="8619066" cy="5043215"/>
          </a:xfrm>
        </p:spPr>
        <p:txBody>
          <a:bodyPr>
            <a:normAutofit/>
          </a:bodyPr>
          <a:lstStyle/>
          <a:p>
            <a:pPr marL="0" indent="0">
              <a:buNone/>
            </a:pPr>
            <a:r>
              <a:rPr lang="en-US" u="sng" dirty="0" smtClean="0">
                <a:solidFill>
                  <a:schemeClr val="accent5">
                    <a:lumMod val="60000"/>
                    <a:lumOff val="40000"/>
                  </a:schemeClr>
                </a:solidFill>
                <a:latin typeface="Museo 500" pitchFamily="50" charset="0"/>
                <a:cs typeface="Museo 500 Regular"/>
              </a:rPr>
              <a:t>Content</a:t>
            </a:r>
          </a:p>
          <a:p>
            <a:r>
              <a:rPr lang="en-US" dirty="0" smtClean="0">
                <a:solidFill>
                  <a:schemeClr val="accent6"/>
                </a:solidFill>
              </a:rPr>
              <a:t>Most p</a:t>
            </a:r>
            <a:r>
              <a:rPr lang="en-US" dirty="0" smtClean="0">
                <a:solidFill>
                  <a:srgbClr val="F79646"/>
                </a:solidFill>
              </a:rPr>
              <a:t>referred radial menu </a:t>
            </a:r>
            <a:r>
              <a:rPr lang="en-US" dirty="0" smtClean="0"/>
              <a:t>as it was</a:t>
            </a:r>
            <a:r>
              <a:rPr lang="en-US" dirty="0" smtClean="0">
                <a:solidFill>
                  <a:srgbClr val="F79646"/>
                </a:solidFill>
              </a:rPr>
              <a:t> larger</a:t>
            </a:r>
          </a:p>
          <a:p>
            <a:r>
              <a:rPr lang="en-US" dirty="0" smtClean="0">
                <a:solidFill>
                  <a:srgbClr val="F79646"/>
                </a:solidFill>
              </a:rPr>
              <a:t>5/6</a:t>
            </a:r>
            <a:r>
              <a:rPr lang="en-US" dirty="0" smtClean="0"/>
              <a:t> participants preferred </a:t>
            </a:r>
            <a:r>
              <a:rPr lang="en-US" dirty="0" smtClean="0">
                <a:solidFill>
                  <a:srgbClr val="F79646"/>
                </a:solidFill>
              </a:rPr>
              <a:t>kinesthetic clicks</a:t>
            </a:r>
          </a:p>
          <a:p>
            <a:r>
              <a:rPr lang="en-US" dirty="0" smtClean="0"/>
              <a:t>Modified cursor was considered more </a:t>
            </a:r>
            <a:r>
              <a:rPr lang="en-US" dirty="0" smtClean="0">
                <a:solidFill>
                  <a:srgbClr val="F79646"/>
                </a:solidFill>
              </a:rPr>
              <a:t>ineffective</a:t>
            </a:r>
            <a:r>
              <a:rPr lang="en-US" dirty="0" smtClean="0"/>
              <a:t> and too </a:t>
            </a:r>
            <a:r>
              <a:rPr lang="en-US" dirty="0" smtClean="0">
                <a:solidFill>
                  <a:srgbClr val="F79646"/>
                </a:solidFill>
              </a:rPr>
              <a:t>frustrating</a:t>
            </a:r>
            <a:endParaRPr lang="en-US" dirty="0" smtClean="0"/>
          </a:p>
          <a:p>
            <a:pPr lvl="1"/>
            <a:r>
              <a:rPr lang="en-US" dirty="0" smtClean="0"/>
              <a:t>Inaccuracy Issue </a:t>
            </a:r>
          </a:p>
          <a:p>
            <a:r>
              <a:rPr lang="en-US" dirty="0" smtClean="0"/>
              <a:t>But, modified cursor scores were consistently above 5</a:t>
            </a:r>
            <a:r>
              <a:rPr lang="en-US" dirty="0"/>
              <a:t> </a:t>
            </a:r>
            <a:r>
              <a:rPr lang="en-US" dirty="0" smtClean="0"/>
              <a:t>(out of 9).</a:t>
            </a:r>
            <a:endParaRPr lang="en-US" dirty="0"/>
          </a:p>
        </p:txBody>
      </p:sp>
    </p:spTree>
    <p:extLst>
      <p:ext uri="{BB962C8B-B14F-4D97-AF65-F5344CB8AC3E}">
        <p14:creationId xmlns:p14="http://schemas.microsoft.com/office/powerpoint/2010/main" val="522868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14449" y="1346425"/>
            <a:ext cx="5876188" cy="5511575"/>
          </a:xfrm>
          <a:prstGeom prst="rect">
            <a:avLst/>
          </a:prstGeom>
        </p:spPr>
      </p:pic>
      <p:sp>
        <p:nvSpPr>
          <p:cNvPr id="7" name="Rectangle 6"/>
          <p:cNvSpPr/>
          <p:nvPr/>
        </p:nvSpPr>
        <p:spPr>
          <a:xfrm>
            <a:off x="7419237" y="3500439"/>
            <a:ext cx="2562963" cy="764034"/>
          </a:xfrm>
          <a:prstGeom prst="rect">
            <a:avLst/>
          </a:prstGeom>
          <a:blipFill>
            <a:blip r:embed="rId3">
              <a:alphaModFix amt="80000"/>
            </a:blip>
            <a:stretch>
              <a:fillRect/>
            </a:stretch>
          </a:blip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0" name="Title 17"/>
          <p:cNvSpPr>
            <a:spLocks noGrp="1"/>
          </p:cNvSpPr>
          <p:nvPr>
            <p:ph type="title"/>
          </p:nvPr>
        </p:nvSpPr>
        <p:spPr>
          <a:xfrm>
            <a:off x="0" y="260681"/>
            <a:ext cx="12192000" cy="1143000"/>
          </a:xfrm>
        </p:spPr>
        <p:txBody>
          <a:bodyPr/>
          <a:lstStyle/>
          <a:p>
            <a:r>
              <a:rPr lang="en-US" dirty="0" smtClean="0"/>
              <a:t>Results - Website</a:t>
            </a:r>
            <a:endParaRPr lang="en-US" dirty="0"/>
          </a:p>
        </p:txBody>
      </p:sp>
    </p:spTree>
    <p:extLst>
      <p:ext uri="{BB962C8B-B14F-4D97-AF65-F5344CB8AC3E}">
        <p14:creationId xmlns:p14="http://schemas.microsoft.com/office/powerpoint/2010/main" val="3897430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22"/>
          <p:cNvGraphicFramePr>
            <a:graphicFrameLocks noGrp="1"/>
          </p:cNvGraphicFramePr>
          <p:nvPr>
            <p:ph idx="1"/>
            <p:extLst>
              <p:ext uri="{D42A27DB-BD31-4B8C-83A1-F6EECF244321}">
                <p14:modId xmlns:p14="http://schemas.microsoft.com/office/powerpoint/2010/main" val="1805127233"/>
              </p:ext>
            </p:extLst>
          </p:nvPr>
        </p:nvGraphicFramePr>
        <p:xfrm>
          <a:off x="1524000" y="1066800"/>
          <a:ext cx="9076650" cy="5562600"/>
        </p:xfrm>
        <a:graphic>
          <a:graphicData uri="http://schemas.openxmlformats.org/drawingml/2006/chart">
            <c:chart xmlns:c="http://schemas.openxmlformats.org/drawingml/2006/chart" xmlns:r="http://schemas.openxmlformats.org/officeDocument/2006/relationships" r:id="rId2"/>
          </a:graphicData>
        </a:graphic>
      </p:graphicFrame>
      <p:sp>
        <p:nvSpPr>
          <p:cNvPr id="25" name="Title 17"/>
          <p:cNvSpPr>
            <a:spLocks noGrp="1"/>
          </p:cNvSpPr>
          <p:nvPr>
            <p:ph type="title"/>
          </p:nvPr>
        </p:nvSpPr>
        <p:spPr>
          <a:xfrm>
            <a:off x="0" y="260681"/>
            <a:ext cx="12192000" cy="1143000"/>
          </a:xfrm>
        </p:spPr>
        <p:txBody>
          <a:bodyPr/>
          <a:lstStyle/>
          <a:p>
            <a:r>
              <a:rPr lang="en-US" dirty="0" smtClean="0"/>
              <a:t>Results - Website</a:t>
            </a:r>
            <a:endParaRPr lang="en-US" dirty="0"/>
          </a:p>
        </p:txBody>
      </p:sp>
    </p:spTree>
    <p:extLst>
      <p:ext uri="{BB962C8B-B14F-4D97-AF65-F5344CB8AC3E}">
        <p14:creationId xmlns:p14="http://schemas.microsoft.com/office/powerpoint/2010/main" val="2290943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 Website</a:t>
            </a:r>
            <a:endParaRPr lang="en-US" dirty="0"/>
          </a:p>
        </p:txBody>
      </p:sp>
      <p:sp>
        <p:nvSpPr>
          <p:cNvPr id="3" name="Content Placeholder 2"/>
          <p:cNvSpPr>
            <a:spLocks noGrp="1"/>
          </p:cNvSpPr>
          <p:nvPr>
            <p:ph idx="1"/>
          </p:nvPr>
        </p:nvSpPr>
        <p:spPr>
          <a:xfrm>
            <a:off x="723900" y="1600200"/>
            <a:ext cx="11201400" cy="5043215"/>
          </a:xfrm>
        </p:spPr>
        <p:txBody>
          <a:bodyPr numCol="2" spcCol="180000"/>
          <a:lstStyle/>
          <a:p>
            <a:pPr marL="0" indent="0">
              <a:buNone/>
            </a:pPr>
            <a:r>
              <a:rPr lang="en-US" dirty="0">
                <a:solidFill>
                  <a:schemeClr val="accent5">
                    <a:lumMod val="60000"/>
                    <a:lumOff val="40000"/>
                  </a:schemeClr>
                </a:solidFill>
                <a:latin typeface="Museo 500" pitchFamily="50" charset="0"/>
                <a:cs typeface="Museo 500 Regular"/>
              </a:rPr>
              <a:t>Video </a:t>
            </a:r>
            <a:r>
              <a:rPr lang="en-US" dirty="0" smtClean="0">
                <a:solidFill>
                  <a:schemeClr val="accent5">
                    <a:lumMod val="60000"/>
                    <a:lumOff val="40000"/>
                  </a:schemeClr>
                </a:solidFill>
                <a:latin typeface="Museo 500" pitchFamily="50" charset="0"/>
                <a:cs typeface="Museo 500 Regular"/>
              </a:rPr>
              <a:t>function</a:t>
            </a:r>
            <a:r>
              <a:rPr lang="en-US" dirty="0" smtClean="0">
                <a:latin typeface="Museo 500" pitchFamily="50" charset="0"/>
                <a:cs typeface="Museo 500 Regular"/>
              </a:rPr>
              <a:t> </a:t>
            </a:r>
            <a:r>
              <a:rPr lang="en-US" dirty="0" smtClean="0"/>
              <a:t>should</a:t>
            </a:r>
          </a:p>
          <a:p>
            <a:pPr marL="457200" lvl="1" indent="0">
              <a:buNone/>
            </a:pPr>
            <a:r>
              <a:rPr lang="en-US" dirty="0" smtClean="0"/>
              <a:t>Optional</a:t>
            </a:r>
          </a:p>
          <a:p>
            <a:pPr marL="457200" lvl="1" indent="0">
              <a:buNone/>
            </a:pPr>
            <a:r>
              <a:rPr lang="en-US" dirty="0" smtClean="0"/>
              <a:t>Buffer </a:t>
            </a:r>
            <a:r>
              <a:rPr lang="en-US" dirty="0"/>
              <a:t>time </a:t>
            </a:r>
            <a:r>
              <a:rPr lang="en-US" dirty="0" smtClean="0"/>
              <a:t>before pause</a:t>
            </a:r>
          </a:p>
          <a:p>
            <a:pPr marL="457200" lvl="1" indent="0">
              <a:buNone/>
            </a:pPr>
            <a:r>
              <a:rPr lang="en-US" dirty="0" smtClean="0"/>
              <a:t>Reduce timer</a:t>
            </a:r>
          </a:p>
          <a:p>
            <a:pPr marL="457200" lvl="1" indent="0">
              <a:buNone/>
            </a:pPr>
            <a:endParaRPr lang="en-US" sz="2000" dirty="0" smtClean="0"/>
          </a:p>
          <a:p>
            <a:pPr marL="0" indent="0">
              <a:buNone/>
            </a:pPr>
            <a:r>
              <a:rPr lang="en-US" dirty="0" smtClean="0">
                <a:solidFill>
                  <a:srgbClr val="93CDDD"/>
                </a:solidFill>
                <a:latin typeface="Museo 500" pitchFamily="50" charset="0"/>
                <a:cs typeface="Museo 500 Regular"/>
              </a:rPr>
              <a:t>Cursor</a:t>
            </a:r>
            <a:endParaRPr lang="en-US" dirty="0" smtClean="0">
              <a:solidFill>
                <a:schemeClr val="bg1"/>
              </a:solidFill>
              <a:cs typeface="Museo 500 Regular"/>
            </a:endParaRPr>
          </a:p>
          <a:p>
            <a:pPr marL="457200" lvl="1" indent="0">
              <a:buNone/>
            </a:pPr>
            <a:r>
              <a:rPr lang="en-US" dirty="0" smtClean="0"/>
              <a:t>Moving while reading is irritating</a:t>
            </a:r>
          </a:p>
          <a:p>
            <a:pPr marL="457200" lvl="1" indent="0">
              <a:buNone/>
            </a:pPr>
            <a:r>
              <a:rPr lang="en-US" dirty="0" smtClean="0"/>
              <a:t>Should disappear while over text</a:t>
            </a:r>
          </a:p>
          <a:p>
            <a:pPr marL="0" indent="0">
              <a:buNone/>
            </a:pPr>
            <a:r>
              <a:rPr lang="en-US" dirty="0" smtClean="0">
                <a:solidFill>
                  <a:srgbClr val="93CDDD"/>
                </a:solidFill>
                <a:latin typeface="Museo 500" pitchFamily="50" charset="0"/>
              </a:rPr>
              <a:t>Interface elements </a:t>
            </a:r>
            <a:r>
              <a:rPr lang="en-US" dirty="0" smtClean="0"/>
              <a:t>should</a:t>
            </a:r>
          </a:p>
          <a:p>
            <a:pPr marL="457200" lvl="1" indent="0">
              <a:buNone/>
            </a:pPr>
            <a:r>
              <a:rPr lang="en-US" dirty="0" smtClean="0"/>
              <a:t>Larger</a:t>
            </a:r>
          </a:p>
          <a:p>
            <a:pPr marL="457200" lvl="1" indent="0">
              <a:buNone/>
            </a:pPr>
            <a:r>
              <a:rPr lang="en-US" dirty="0" smtClean="0"/>
              <a:t>More obvious</a:t>
            </a:r>
          </a:p>
          <a:p>
            <a:pPr lvl="1"/>
            <a:endParaRPr lang="en-US" dirty="0" smtClean="0"/>
          </a:p>
          <a:p>
            <a:endParaRPr lang="en-US" dirty="0" smtClean="0"/>
          </a:p>
        </p:txBody>
      </p:sp>
      <p:sp>
        <p:nvSpPr>
          <p:cNvPr id="4" name="Title 1"/>
          <p:cNvSpPr txBox="1">
            <a:spLocks/>
          </p:cNvSpPr>
          <p:nvPr/>
        </p:nvSpPr>
        <p:spPr>
          <a:xfrm rot="20548646">
            <a:off x="639931" y="3310906"/>
            <a:ext cx="11035737" cy="1143000"/>
          </a:xfrm>
          <a:prstGeom prst="rect">
            <a:avLst/>
          </a:prstGeom>
          <a:solidFill>
            <a:schemeClr val="accent6">
              <a:lumMod val="75000"/>
              <a:alpha val="44000"/>
            </a:schemeClr>
          </a:solidFill>
          <a:effectLst>
            <a:softEdge rad="63500"/>
          </a:effectLst>
        </p:spPr>
        <p:txBody>
          <a:bodyPr vert="horz" lIns="91440" tIns="45720" rIns="91440" bIns="45720" rtlCol="0" anchor="ctr">
            <a:noAutofit/>
          </a:bodyPr>
          <a:lstStyle>
            <a:lvl1pPr algn="ctr" defTabSz="457200" rtl="0" eaLnBrk="1" latinLnBrk="0" hangingPunct="1">
              <a:spcBef>
                <a:spcPct val="0"/>
              </a:spcBef>
              <a:buNone/>
              <a:defRPr sz="5400" kern="1200">
                <a:solidFill>
                  <a:schemeClr val="bg2"/>
                </a:solidFill>
                <a:latin typeface="Sansation Light"/>
                <a:ea typeface="+mj-ea"/>
                <a:cs typeface="Sansation Light"/>
              </a:defRPr>
            </a:lvl1pPr>
          </a:lstStyle>
          <a:p>
            <a:r>
              <a:rPr lang="en-US" dirty="0" smtClean="0"/>
              <a:t>COMPLETE</a:t>
            </a:r>
            <a:endParaRPr lang="en-US" dirty="0"/>
          </a:p>
        </p:txBody>
      </p:sp>
    </p:spTree>
    <p:extLst>
      <p:ext uri="{BB962C8B-B14F-4D97-AF65-F5344CB8AC3E}">
        <p14:creationId xmlns:p14="http://schemas.microsoft.com/office/powerpoint/2010/main" val="4044641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346200" y="1600201"/>
            <a:ext cx="9740899" cy="5043215"/>
          </a:xfrm>
        </p:spPr>
        <p:txBody>
          <a:bodyPr lIns="90000">
            <a:normAutofit/>
          </a:bodyPr>
          <a:lstStyle/>
          <a:p>
            <a:pPr marL="0" indent="0">
              <a:buNone/>
            </a:pPr>
            <a:r>
              <a:rPr lang="en-US" dirty="0" smtClean="0"/>
              <a:t>Once eye</a:t>
            </a:r>
            <a:r>
              <a:rPr lang="en-US" dirty="0"/>
              <a:t>-tracker is </a:t>
            </a:r>
            <a:r>
              <a:rPr lang="en-US" dirty="0">
                <a:solidFill>
                  <a:srgbClr val="F79646"/>
                </a:solidFill>
              </a:rPr>
              <a:t>accurate</a:t>
            </a:r>
            <a:r>
              <a:rPr lang="en-US" dirty="0"/>
              <a:t> enough</a:t>
            </a:r>
            <a:r>
              <a:rPr lang="en-US" dirty="0" smtClean="0"/>
              <a:t>,</a:t>
            </a:r>
          </a:p>
          <a:p>
            <a:pPr marL="0" indent="0">
              <a:buNone/>
            </a:pPr>
            <a:r>
              <a:rPr lang="en-US" dirty="0" smtClean="0"/>
              <a:t>Eye-tracking </a:t>
            </a:r>
            <a:r>
              <a:rPr lang="en-US" dirty="0">
                <a:solidFill>
                  <a:schemeClr val="accent6"/>
                </a:solidFill>
              </a:rPr>
              <a:t>beats the mouse</a:t>
            </a:r>
            <a:r>
              <a:rPr lang="en-US" dirty="0"/>
              <a:t> in terms </a:t>
            </a:r>
            <a:r>
              <a:rPr lang="en-US" dirty="0" smtClean="0"/>
              <a:t>of…</a:t>
            </a:r>
            <a:endParaRPr lang="en-US" sz="1000" dirty="0" smtClean="0"/>
          </a:p>
          <a:p>
            <a:pPr marL="0" indent="0">
              <a:buNone/>
            </a:pPr>
            <a:endParaRPr lang="en-US" sz="1000" dirty="0"/>
          </a:p>
          <a:p>
            <a:pPr marL="0" indent="0">
              <a:buNone/>
            </a:pPr>
            <a:endParaRPr lang="en-US" sz="1000" dirty="0" smtClean="0"/>
          </a:p>
          <a:p>
            <a:pPr marL="0" indent="0">
              <a:buNone/>
            </a:pPr>
            <a:endParaRPr lang="en-US" sz="1000" dirty="0"/>
          </a:p>
          <a:p>
            <a:pPr marL="457200" lvl="1" indent="0">
              <a:buNone/>
            </a:pPr>
            <a:r>
              <a:rPr lang="en-US" sz="4400" dirty="0" smtClean="0">
                <a:solidFill>
                  <a:schemeClr val="accent6">
                    <a:lumMod val="60000"/>
                    <a:lumOff val="40000"/>
                  </a:schemeClr>
                </a:solidFill>
                <a:effectLst>
                  <a:outerShdw blurRad="50800" dist="38100" dir="18900000" algn="bl" rotWithShape="0">
                    <a:prstClr val="black">
                      <a:alpha val="40000"/>
                    </a:prstClr>
                  </a:outerShdw>
                </a:effectLst>
              </a:rPr>
              <a:t>Efficient</a:t>
            </a:r>
            <a:r>
              <a:rPr lang="en-US" sz="3600" dirty="0" smtClean="0">
                <a:solidFill>
                  <a:schemeClr val="accent6">
                    <a:lumMod val="60000"/>
                    <a:lumOff val="40000"/>
                  </a:schemeClr>
                </a:solidFill>
                <a:effectLst>
                  <a:outerShdw blurRad="50800" dist="38100" dir="18900000" algn="bl" rotWithShape="0">
                    <a:prstClr val="black">
                      <a:alpha val="40000"/>
                    </a:prstClr>
                  </a:outerShdw>
                </a:effectLst>
              </a:rPr>
              <a:t>		</a:t>
            </a:r>
            <a:r>
              <a:rPr lang="en-US" sz="3600" dirty="0" smtClean="0">
                <a:solidFill>
                  <a:schemeClr val="accent6">
                    <a:lumMod val="40000"/>
                    <a:lumOff val="60000"/>
                  </a:schemeClr>
                </a:solidFill>
                <a:effectLst>
                  <a:outerShdw blurRad="50800" dist="38100" dir="18900000" algn="bl" rotWithShape="0">
                    <a:prstClr val="black">
                      <a:alpha val="40000"/>
                    </a:prstClr>
                  </a:outerShdw>
                </a:effectLst>
              </a:rPr>
              <a:t>Very Fast</a:t>
            </a:r>
          </a:p>
          <a:p>
            <a:pPr marL="457200" lvl="1" indent="0">
              <a:buNone/>
            </a:pPr>
            <a:endParaRPr lang="en-US" sz="1500" dirty="0" smtClean="0">
              <a:solidFill>
                <a:schemeClr val="accent6">
                  <a:lumMod val="60000"/>
                  <a:lumOff val="40000"/>
                </a:schemeClr>
              </a:solidFill>
              <a:effectLst>
                <a:outerShdw blurRad="50800" dist="38100" dir="18900000" algn="bl" rotWithShape="0">
                  <a:prstClr val="black">
                    <a:alpha val="40000"/>
                  </a:prstClr>
                </a:outerShdw>
              </a:effectLst>
            </a:endParaRPr>
          </a:p>
          <a:p>
            <a:pPr marL="457200" lvl="1" indent="0">
              <a:buNone/>
            </a:pPr>
            <a:r>
              <a:rPr lang="en-US" sz="4400" dirty="0" smtClean="0">
                <a:solidFill>
                  <a:schemeClr val="accent1">
                    <a:lumMod val="60000"/>
                    <a:lumOff val="40000"/>
                  </a:schemeClr>
                </a:solidFill>
                <a:effectLst>
                  <a:outerShdw blurRad="50800" dist="38100" dir="18900000" algn="bl" rotWithShape="0">
                    <a:prstClr val="black">
                      <a:alpha val="40000"/>
                    </a:prstClr>
                  </a:outerShdw>
                </a:effectLst>
              </a:rPr>
              <a:t>Effective</a:t>
            </a:r>
            <a:r>
              <a:rPr lang="en-US" sz="3600" dirty="0" smtClean="0">
                <a:solidFill>
                  <a:schemeClr val="accent1">
                    <a:lumMod val="60000"/>
                    <a:lumOff val="40000"/>
                  </a:schemeClr>
                </a:solidFill>
                <a:effectLst>
                  <a:outerShdw blurRad="50800" dist="38100" dir="18900000" algn="bl" rotWithShape="0">
                    <a:prstClr val="black">
                      <a:alpha val="40000"/>
                    </a:prstClr>
                  </a:outerShdw>
                </a:effectLst>
              </a:rPr>
              <a:t>		</a:t>
            </a:r>
            <a:r>
              <a:rPr lang="en-US" sz="3600" dirty="0" smtClean="0">
                <a:solidFill>
                  <a:schemeClr val="accent1">
                    <a:lumMod val="40000"/>
                    <a:lumOff val="60000"/>
                  </a:schemeClr>
                </a:solidFill>
                <a:effectLst>
                  <a:outerShdw blurRad="50800" dist="38100" dir="18900000" algn="bl" rotWithShape="0">
                    <a:prstClr val="black">
                      <a:alpha val="40000"/>
                    </a:prstClr>
                  </a:outerShdw>
                </a:effectLst>
              </a:rPr>
              <a:t>Targeting </a:t>
            </a:r>
            <a:r>
              <a:rPr lang="en-US" sz="3600" dirty="0">
                <a:solidFill>
                  <a:schemeClr val="accent1">
                    <a:lumMod val="40000"/>
                    <a:lumOff val="60000"/>
                  </a:schemeClr>
                </a:solidFill>
                <a:effectLst>
                  <a:outerShdw blurRad="50800" dist="38100" dir="18900000" algn="bl" rotWithShape="0">
                    <a:prstClr val="black">
                      <a:alpha val="40000"/>
                    </a:prstClr>
                  </a:outerShdw>
                </a:effectLst>
              </a:rPr>
              <a:t>&amp; Tracking </a:t>
            </a:r>
            <a:r>
              <a:rPr lang="en-US" sz="3600" dirty="0" smtClean="0">
                <a:solidFill>
                  <a:schemeClr val="accent1">
                    <a:lumMod val="40000"/>
                    <a:lumOff val="60000"/>
                  </a:schemeClr>
                </a:solidFill>
                <a:effectLst>
                  <a:outerShdw blurRad="50800" dist="38100" dir="18900000" algn="bl" rotWithShape="0">
                    <a:prstClr val="black">
                      <a:alpha val="40000"/>
                    </a:prstClr>
                  </a:outerShdw>
                </a:effectLst>
              </a:rPr>
              <a:t>tasks</a:t>
            </a:r>
          </a:p>
          <a:p>
            <a:pPr marL="457200" lvl="1" indent="0">
              <a:buNone/>
            </a:pPr>
            <a:endParaRPr lang="en-US" sz="1500" dirty="0" smtClean="0">
              <a:effectLst>
                <a:outerShdw blurRad="50800" dist="38100" dir="18900000" algn="bl" rotWithShape="0">
                  <a:prstClr val="black">
                    <a:alpha val="40000"/>
                  </a:prstClr>
                </a:outerShdw>
              </a:effectLst>
            </a:endParaRPr>
          </a:p>
          <a:p>
            <a:pPr marL="457200" lvl="1" indent="0">
              <a:buNone/>
            </a:pPr>
            <a:r>
              <a:rPr lang="en-US" sz="4400" dirty="0" smtClean="0">
                <a:solidFill>
                  <a:schemeClr val="accent3">
                    <a:lumMod val="60000"/>
                    <a:lumOff val="40000"/>
                  </a:schemeClr>
                </a:solidFill>
                <a:effectLst>
                  <a:outerShdw blurRad="50800" dist="38100" dir="18900000" algn="bl" rotWithShape="0">
                    <a:prstClr val="black">
                      <a:alpha val="40000"/>
                    </a:prstClr>
                  </a:outerShdw>
                </a:effectLst>
              </a:rPr>
              <a:t>Intuitive</a:t>
            </a:r>
            <a:r>
              <a:rPr lang="en-US" sz="3600" dirty="0" smtClean="0">
                <a:solidFill>
                  <a:schemeClr val="accent3">
                    <a:lumMod val="60000"/>
                    <a:lumOff val="40000"/>
                  </a:schemeClr>
                </a:solidFill>
                <a:effectLst>
                  <a:outerShdw blurRad="50800" dist="38100" dir="18900000" algn="bl" rotWithShape="0">
                    <a:prstClr val="black">
                      <a:alpha val="40000"/>
                    </a:prstClr>
                  </a:outerShdw>
                </a:effectLst>
              </a:rPr>
              <a:t>		</a:t>
            </a:r>
            <a:r>
              <a:rPr lang="en-US" sz="3600" dirty="0" smtClean="0">
                <a:solidFill>
                  <a:schemeClr val="accent3">
                    <a:lumMod val="40000"/>
                    <a:lumOff val="60000"/>
                  </a:schemeClr>
                </a:solidFill>
                <a:effectLst>
                  <a:outerShdw blurRad="50800" dist="38100" dir="18900000" algn="bl" rotWithShape="0">
                    <a:prstClr val="black">
                      <a:alpha val="40000"/>
                    </a:prstClr>
                  </a:outerShdw>
                </a:effectLst>
              </a:rPr>
              <a:t>Natural</a:t>
            </a:r>
            <a:endParaRPr lang="en-US" sz="3600" dirty="0">
              <a:solidFill>
                <a:schemeClr val="accent3">
                  <a:lumMod val="40000"/>
                  <a:lumOff val="60000"/>
                </a:schemeClr>
              </a:solidFill>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41936522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71208"/>
            <a:ext cx="12191999" cy="1189694"/>
          </a:xfrm>
        </p:spPr>
        <p:txBody>
          <a:bodyPr>
            <a:normAutofit/>
          </a:bodyPr>
          <a:lstStyle/>
          <a:p>
            <a:r>
              <a:rPr lang="en-US" dirty="0"/>
              <a:t>			</a:t>
            </a:r>
            <a:r>
              <a:rPr lang="en-US" dirty="0" smtClean="0"/>
              <a:t>Video</a:t>
            </a:r>
            <a:endParaRPr lang="en-SG" dirty="0"/>
          </a:p>
        </p:txBody>
      </p:sp>
      <p:pic>
        <p:nvPicPr>
          <p:cNvPr id="3" name="project_fina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14525" y="400670"/>
            <a:ext cx="8772525" cy="4934545"/>
          </a:xfrm>
          <a:prstGeom prst="rect">
            <a:avLst/>
          </a:prstGeom>
        </p:spPr>
      </p:pic>
    </p:spTree>
    <p:extLst>
      <p:ext uri="{BB962C8B-B14F-4D97-AF65-F5344CB8AC3E}">
        <p14:creationId xmlns:p14="http://schemas.microsoft.com/office/powerpoint/2010/main" val="342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to the Future...</a:t>
            </a:r>
            <a:endParaRPr lang="en-US" dirty="0"/>
          </a:p>
        </p:txBody>
      </p:sp>
      <p:sp>
        <p:nvSpPr>
          <p:cNvPr id="3" name="Content Placeholder 2"/>
          <p:cNvSpPr>
            <a:spLocks noGrp="1"/>
          </p:cNvSpPr>
          <p:nvPr>
            <p:ph idx="1"/>
          </p:nvPr>
        </p:nvSpPr>
        <p:spPr>
          <a:xfrm>
            <a:off x="1295400" y="1600200"/>
            <a:ext cx="9867900" cy="5043215"/>
          </a:xfrm>
          <a:solidFill>
            <a:schemeClr val="tx1">
              <a:lumMod val="85000"/>
              <a:lumOff val="15000"/>
              <a:alpha val="23000"/>
            </a:schemeClr>
          </a:solidFill>
        </p:spPr>
        <p:txBody>
          <a:bodyPr lIns="540000"/>
          <a:lstStyle/>
          <a:p>
            <a:pPr marL="0" indent="0">
              <a:buNone/>
            </a:pPr>
            <a:r>
              <a:rPr lang="en-US" dirty="0" smtClean="0">
                <a:effectLst>
                  <a:outerShdw blurRad="50800" dist="38100" dir="18900000" algn="bl" rotWithShape="0">
                    <a:prstClr val="black">
                      <a:alpha val="40000"/>
                    </a:prstClr>
                  </a:outerShdw>
                </a:effectLst>
              </a:rPr>
              <a:t>Improving the </a:t>
            </a:r>
            <a:r>
              <a:rPr lang="en-US" dirty="0" smtClean="0">
                <a:solidFill>
                  <a:schemeClr val="accent1">
                    <a:lumMod val="60000"/>
                    <a:lumOff val="40000"/>
                  </a:schemeClr>
                </a:solidFill>
                <a:effectLst>
                  <a:outerShdw blurRad="50800" dist="38100" dir="18900000" algn="bl" rotWithShape="0">
                    <a:prstClr val="black">
                      <a:alpha val="40000"/>
                    </a:prstClr>
                  </a:outerShdw>
                </a:effectLst>
              </a:rPr>
              <a:t>Input Methods</a:t>
            </a:r>
          </a:p>
          <a:p>
            <a:pPr marL="457200" lvl="1" indent="0">
              <a:buNone/>
            </a:pPr>
            <a:r>
              <a:rPr lang="en-US" dirty="0" smtClean="0">
                <a:solidFill>
                  <a:schemeClr val="bg1">
                    <a:lumMod val="85000"/>
                  </a:schemeClr>
                </a:solidFill>
              </a:rPr>
              <a:t>Sound input &gt; physical input</a:t>
            </a:r>
          </a:p>
          <a:p>
            <a:pPr marL="457200" lvl="1" indent="0">
              <a:buNone/>
            </a:pPr>
            <a:endParaRPr lang="en-US" sz="1000" dirty="0" smtClean="0">
              <a:solidFill>
                <a:schemeClr val="bg1">
                  <a:lumMod val="85000"/>
                </a:schemeClr>
              </a:solidFill>
            </a:endParaRPr>
          </a:p>
          <a:p>
            <a:pPr marL="0" indent="0">
              <a:buNone/>
            </a:pPr>
            <a:r>
              <a:rPr lang="en-US" dirty="0" smtClean="0">
                <a:effectLst>
                  <a:outerShdw blurRad="50800" dist="38100" dir="18900000" algn="bl" rotWithShape="0">
                    <a:prstClr val="black">
                      <a:alpha val="40000"/>
                    </a:prstClr>
                  </a:outerShdw>
                </a:effectLst>
              </a:rPr>
              <a:t>Improving </a:t>
            </a:r>
            <a:r>
              <a:rPr lang="en-US" dirty="0" smtClean="0">
                <a:solidFill>
                  <a:schemeClr val="accent2">
                    <a:lumMod val="60000"/>
                    <a:lumOff val="40000"/>
                  </a:schemeClr>
                </a:solidFill>
                <a:effectLst>
                  <a:outerShdw blurRad="50800" dist="38100" dir="18900000" algn="bl" rotWithShape="0">
                    <a:prstClr val="black">
                      <a:alpha val="40000"/>
                    </a:prstClr>
                  </a:outerShdw>
                </a:effectLst>
              </a:rPr>
              <a:t>Accuracy</a:t>
            </a:r>
          </a:p>
          <a:p>
            <a:pPr marL="457200" lvl="1" indent="0">
              <a:buNone/>
            </a:pPr>
            <a:r>
              <a:rPr lang="en-US" dirty="0" smtClean="0">
                <a:solidFill>
                  <a:schemeClr val="bg1">
                    <a:lumMod val="85000"/>
                  </a:schemeClr>
                </a:solidFill>
              </a:rPr>
              <a:t>Head </a:t>
            </a:r>
            <a:r>
              <a:rPr lang="en-US" dirty="0">
                <a:solidFill>
                  <a:schemeClr val="bg1">
                    <a:lumMod val="85000"/>
                  </a:schemeClr>
                </a:solidFill>
              </a:rPr>
              <a:t>tracking to mitigate </a:t>
            </a:r>
            <a:r>
              <a:rPr lang="en-US" dirty="0" smtClean="0">
                <a:solidFill>
                  <a:schemeClr val="bg1">
                    <a:lumMod val="85000"/>
                  </a:schemeClr>
                </a:solidFill>
              </a:rPr>
              <a:t>precision</a:t>
            </a:r>
          </a:p>
          <a:p>
            <a:pPr marL="457200" lvl="1" indent="0">
              <a:buNone/>
            </a:pPr>
            <a:endParaRPr lang="en-US" sz="1000" dirty="0" smtClean="0">
              <a:solidFill>
                <a:schemeClr val="bg1">
                  <a:lumMod val="85000"/>
                </a:schemeClr>
              </a:solidFill>
            </a:endParaRPr>
          </a:p>
          <a:p>
            <a:pPr marL="0" indent="0">
              <a:buNone/>
            </a:pPr>
            <a:r>
              <a:rPr lang="en-US" dirty="0" smtClean="0">
                <a:effectLst>
                  <a:outerShdw blurRad="50800" dist="38100" dir="18900000" algn="bl" rotWithShape="0">
                    <a:prstClr val="black">
                      <a:alpha val="40000"/>
                    </a:prstClr>
                  </a:outerShdw>
                </a:effectLst>
              </a:rPr>
              <a:t>Improve </a:t>
            </a:r>
            <a:r>
              <a:rPr lang="en-US" dirty="0" smtClean="0">
                <a:solidFill>
                  <a:srgbClr val="92D050"/>
                </a:solidFill>
                <a:effectLst>
                  <a:outerShdw blurRad="50800" dist="38100" dir="18900000" algn="bl" rotWithShape="0">
                    <a:prstClr val="black">
                      <a:alpha val="40000"/>
                    </a:prstClr>
                  </a:outerShdw>
                </a:effectLst>
              </a:rPr>
              <a:t>Interface</a:t>
            </a:r>
          </a:p>
          <a:p>
            <a:pPr marL="0" indent="0">
              <a:buNone/>
            </a:pPr>
            <a:endParaRPr lang="en-US" sz="1000" dirty="0" smtClean="0">
              <a:solidFill>
                <a:srgbClr val="92D050"/>
              </a:solidFill>
            </a:endParaRPr>
          </a:p>
          <a:p>
            <a:pPr marL="0" indent="0">
              <a:buNone/>
            </a:pPr>
            <a:r>
              <a:rPr lang="en-US" dirty="0" smtClean="0">
                <a:effectLst>
                  <a:outerShdw blurRad="50800" dist="38100" dir="18900000" algn="bl" rotWithShape="0">
                    <a:prstClr val="black">
                      <a:alpha val="40000"/>
                    </a:prstClr>
                  </a:outerShdw>
                </a:effectLst>
              </a:rPr>
              <a:t>Further </a:t>
            </a:r>
            <a:r>
              <a:rPr lang="en-US" dirty="0" smtClean="0">
                <a:solidFill>
                  <a:schemeClr val="accent6">
                    <a:lumMod val="60000"/>
                    <a:lumOff val="40000"/>
                  </a:schemeClr>
                </a:solidFill>
                <a:effectLst>
                  <a:outerShdw blurRad="50800" dist="38100" dir="18900000" algn="bl" rotWithShape="0">
                    <a:prstClr val="black">
                      <a:alpha val="40000"/>
                    </a:prstClr>
                  </a:outerShdw>
                </a:effectLst>
              </a:rPr>
              <a:t>Research</a:t>
            </a:r>
            <a:endParaRPr lang="en-US" dirty="0">
              <a:solidFill>
                <a:schemeClr val="accent6">
                  <a:lumMod val="60000"/>
                  <a:lumOff val="40000"/>
                </a:schemeClr>
              </a:solidFill>
              <a:effectLst>
                <a:outerShdw blurRad="50800" dist="38100" dir="18900000" algn="bl" rotWithShape="0">
                  <a:prstClr val="black">
                    <a:alpha val="40000"/>
                  </a:prstClr>
                </a:outerShdw>
              </a:effectLst>
            </a:endParaRPr>
          </a:p>
          <a:p>
            <a:pPr marL="457200" lvl="1" indent="0">
              <a:buNone/>
            </a:pPr>
            <a:r>
              <a:rPr lang="en-US" dirty="0" smtClean="0">
                <a:solidFill>
                  <a:schemeClr val="bg1">
                    <a:lumMod val="85000"/>
                  </a:schemeClr>
                </a:solidFill>
              </a:rPr>
              <a:t>More input combination for different functions</a:t>
            </a:r>
            <a:endParaRPr lang="en-US" dirty="0">
              <a:solidFill>
                <a:schemeClr val="bg1">
                  <a:lumMod val="85000"/>
                </a:schemeClr>
              </a:solidFill>
            </a:endParaRPr>
          </a:p>
        </p:txBody>
      </p:sp>
      <p:pic>
        <p:nvPicPr>
          <p:cNvPr id="5" name="Picture 4"/>
          <p:cNvPicPr>
            <a:picLocks noChangeAspect="1"/>
          </p:cNvPicPr>
          <p:nvPr/>
        </p:nvPicPr>
        <p:blipFill rotWithShape="1">
          <a:blip r:embed="rId2"/>
          <a:srcRect l="3142" t="2564" r="52083" b="54576"/>
          <a:stretch/>
        </p:blipFill>
        <p:spPr>
          <a:xfrm>
            <a:off x="9002747" y="4164287"/>
            <a:ext cx="840505" cy="840327"/>
          </a:xfrm>
          <a:prstGeom prst="rect">
            <a:avLst/>
          </a:prstGeom>
        </p:spPr>
      </p:pic>
    </p:spTree>
    <p:extLst>
      <p:ext uri="{BB962C8B-B14F-4D97-AF65-F5344CB8AC3E}">
        <p14:creationId xmlns:p14="http://schemas.microsoft.com/office/powerpoint/2010/main" val="39506190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jayse.tv/avengers/media/Iron_Man_Mark_VII_HUD_design_By_Jayse_Hansen.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03" y="0"/>
            <a:ext cx="1219910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03" y="0"/>
            <a:ext cx="12199103" cy="6858000"/>
          </a:xfrm>
          <a:prstGeom prst="rect">
            <a:avLst/>
          </a:prstGeom>
          <a:solidFill>
            <a:schemeClr val="tx1">
              <a:lumMod val="85000"/>
              <a:lumOff val="15000"/>
              <a:alpha val="5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8"/>
          <p:cNvSpPr/>
          <p:nvPr/>
        </p:nvSpPr>
        <p:spPr>
          <a:xfrm>
            <a:off x="3748505" y="2738735"/>
            <a:ext cx="4332286" cy="1107996"/>
          </a:xfrm>
          <a:prstGeom prst="rect">
            <a:avLst/>
          </a:prstGeom>
          <a:noFill/>
        </p:spPr>
        <p:txBody>
          <a:bodyPr wrap="none" lIns="91440" tIns="45720" rIns="91440" bIns="45720">
            <a:spAutoFit/>
          </a:bodyPr>
          <a:lstStyle/>
          <a:p>
            <a:pPr algn="ctr"/>
            <a:r>
              <a:rPr lang="en-US" sz="6600" dirty="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Sansation Light"/>
                <a:ea typeface="Arial Unicode MS" pitchFamily="34" charset="-128"/>
                <a:cs typeface="Sansation Light"/>
              </a:rPr>
              <a:t>Thank You</a:t>
            </a:r>
            <a:r>
              <a:rPr lang="en-US" sz="6600" dirty="0" smtClean="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Sansation Light"/>
                <a:ea typeface="Arial Unicode MS" pitchFamily="34" charset="-128"/>
                <a:cs typeface="Sansation Light"/>
              </a:rPr>
              <a:t>!</a:t>
            </a:r>
          </a:p>
        </p:txBody>
      </p:sp>
    </p:spTree>
    <p:extLst>
      <p:ext uri="{BB962C8B-B14F-4D97-AF65-F5344CB8AC3E}">
        <p14:creationId xmlns:p14="http://schemas.microsoft.com/office/powerpoint/2010/main" val="3139508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2704566" y="1200391"/>
            <a:ext cx="6782867" cy="3653704"/>
          </a:xfrm>
          <a:prstGeom prst="rect">
            <a:avLst/>
          </a:prstGeom>
          <a:ln>
            <a:noFill/>
          </a:ln>
          <a:effectLst>
            <a:softEdge rad="647700"/>
          </a:effectLst>
        </p:spPr>
      </p:pic>
      <p:sp>
        <p:nvSpPr>
          <p:cNvPr id="6" name="Title 3"/>
          <p:cNvSpPr txBox="1">
            <a:spLocks/>
          </p:cNvSpPr>
          <p:nvPr/>
        </p:nvSpPr>
        <p:spPr>
          <a:xfrm>
            <a:off x="4452232" y="295304"/>
            <a:ext cx="3381154"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a:latin typeface="Museo 700" pitchFamily="50" charset="0"/>
                <a:cs typeface="Museo 700 Regular"/>
              </a:rPr>
              <a:t>Effective.</a:t>
            </a:r>
          </a:p>
        </p:txBody>
      </p:sp>
      <p:sp>
        <p:nvSpPr>
          <p:cNvPr id="7" name="Title 3"/>
          <p:cNvSpPr txBox="1">
            <a:spLocks/>
          </p:cNvSpPr>
          <p:nvPr/>
        </p:nvSpPr>
        <p:spPr>
          <a:xfrm>
            <a:off x="7337069" y="284161"/>
            <a:ext cx="3364221"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a:latin typeface="Museo 700" pitchFamily="50" charset="0"/>
                <a:cs typeface="Museo 700 Regular"/>
              </a:rPr>
              <a:t>INTUITIVE.</a:t>
            </a:r>
          </a:p>
        </p:txBody>
      </p:sp>
      <p:sp>
        <p:nvSpPr>
          <p:cNvPr id="8" name="Title 3"/>
          <p:cNvSpPr txBox="1">
            <a:spLocks/>
          </p:cNvSpPr>
          <p:nvPr/>
        </p:nvSpPr>
        <p:spPr>
          <a:xfrm>
            <a:off x="1883183" y="284161"/>
            <a:ext cx="2694836"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a:latin typeface="Museo 700" pitchFamily="50" charset="0"/>
                <a:cs typeface="Museo 700 Regular"/>
              </a:rPr>
              <a:t>EFFICIENT.</a:t>
            </a:r>
          </a:p>
        </p:txBody>
      </p:sp>
      <p:sp>
        <p:nvSpPr>
          <p:cNvPr id="9" name="TextBox 8"/>
          <p:cNvSpPr txBox="1"/>
          <p:nvPr/>
        </p:nvSpPr>
        <p:spPr>
          <a:xfrm>
            <a:off x="933449" y="5000840"/>
            <a:ext cx="10972801" cy="1354217"/>
          </a:xfrm>
          <a:prstGeom prst="rect">
            <a:avLst/>
          </a:prstGeom>
          <a:noFill/>
        </p:spPr>
        <p:txBody>
          <a:bodyPr wrap="square" rtlCol="0">
            <a:spAutoFit/>
          </a:bodyPr>
          <a:lstStyle/>
          <a:p>
            <a:r>
              <a:rPr lang="en-US" sz="3100" dirty="0" smtClean="0">
                <a:solidFill>
                  <a:schemeClr val="bg2"/>
                </a:solidFill>
                <a:latin typeface="Museo 500" pitchFamily="50" charset="0"/>
                <a:cs typeface="Museo 700 Regular"/>
              </a:rPr>
              <a:t>Eye-tracking</a:t>
            </a:r>
            <a:r>
              <a:rPr lang="en-US" sz="3100" dirty="0">
                <a:solidFill>
                  <a:schemeClr val="bg2"/>
                </a:solidFill>
                <a:latin typeface="Museo 300" pitchFamily="50" charset="0"/>
                <a:cs typeface="Museo 700 Regular"/>
              </a:rPr>
              <a:t>	</a:t>
            </a:r>
            <a:r>
              <a:rPr lang="en-US" sz="3100" dirty="0" smtClean="0">
                <a:solidFill>
                  <a:schemeClr val="bg1">
                    <a:lumMod val="75000"/>
                  </a:schemeClr>
                </a:solidFill>
                <a:latin typeface="Museo 300" pitchFamily="50" charset="0"/>
                <a:cs typeface="Museo 300 Regular"/>
              </a:rPr>
              <a:t>Look </a:t>
            </a:r>
            <a:r>
              <a:rPr lang="en-US" sz="3100" dirty="0">
                <a:solidFill>
                  <a:schemeClr val="bg1">
                    <a:lumMod val="75000"/>
                  </a:schemeClr>
                </a:solidFill>
                <a:latin typeface="Museo 300" pitchFamily="50" charset="0"/>
                <a:cs typeface="Museo 300 Regular"/>
              </a:rPr>
              <a:t>at where you want the cursor to move</a:t>
            </a:r>
            <a:r>
              <a:rPr lang="en-US" sz="3100" dirty="0" smtClean="0">
                <a:solidFill>
                  <a:schemeClr val="bg1">
                    <a:lumMod val="75000"/>
                  </a:schemeClr>
                </a:solidFill>
                <a:latin typeface="Museo 300" pitchFamily="50" charset="0"/>
                <a:cs typeface="Museo 300 Regular"/>
              </a:rPr>
              <a:t>.</a:t>
            </a:r>
          </a:p>
          <a:p>
            <a:endParaRPr lang="en-US" sz="2000" dirty="0">
              <a:solidFill>
                <a:schemeClr val="bg2"/>
              </a:solidFill>
              <a:latin typeface="Museo 300" pitchFamily="50" charset="0"/>
              <a:cs typeface="Museo 300 Regular"/>
            </a:endParaRPr>
          </a:p>
          <a:p>
            <a:r>
              <a:rPr lang="en-US" sz="3100" dirty="0">
                <a:solidFill>
                  <a:schemeClr val="bg2"/>
                </a:solidFill>
                <a:latin typeface="Museo 500" pitchFamily="50" charset="0"/>
                <a:cs typeface="Museo 700 Regular"/>
              </a:rPr>
              <a:t>Multi-modal </a:t>
            </a:r>
            <a:r>
              <a:rPr lang="en-US" sz="3100" dirty="0" smtClean="0">
                <a:solidFill>
                  <a:schemeClr val="bg2"/>
                </a:solidFill>
                <a:latin typeface="Museo 500" pitchFamily="50" charset="0"/>
                <a:cs typeface="Museo 700 Regular"/>
              </a:rPr>
              <a:t>Input</a:t>
            </a:r>
            <a:r>
              <a:rPr lang="en-US" sz="3100" dirty="0">
                <a:solidFill>
                  <a:schemeClr val="bg2"/>
                </a:solidFill>
                <a:latin typeface="Museo 300" pitchFamily="50" charset="0"/>
                <a:cs typeface="Museo 700 Regular"/>
              </a:rPr>
              <a:t>	</a:t>
            </a:r>
            <a:r>
              <a:rPr lang="en-US" sz="3100" dirty="0" smtClean="0">
                <a:solidFill>
                  <a:schemeClr val="bg1">
                    <a:lumMod val="75000"/>
                  </a:schemeClr>
                </a:solidFill>
                <a:latin typeface="Museo 300" pitchFamily="50" charset="0"/>
                <a:cs typeface="Museo 300 Regular"/>
              </a:rPr>
              <a:t>Eye-tracking </a:t>
            </a:r>
            <a:r>
              <a:rPr lang="en-US" sz="3100" dirty="0">
                <a:solidFill>
                  <a:schemeClr val="bg1">
                    <a:lumMod val="75000"/>
                  </a:schemeClr>
                </a:solidFill>
                <a:latin typeface="Museo 300" pitchFamily="50" charset="0"/>
                <a:cs typeface="Museo 300 Regular"/>
              </a:rPr>
              <a:t>+ Click</a:t>
            </a:r>
          </a:p>
        </p:txBody>
      </p:sp>
    </p:spTree>
    <p:extLst>
      <p:ext uri="{BB962C8B-B14F-4D97-AF65-F5344CB8AC3E}">
        <p14:creationId xmlns:p14="http://schemas.microsoft.com/office/powerpoint/2010/main" val="41357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childTnLst>
                          </p:cTn>
                        </p:par>
                        <p:par>
                          <p:cTn id="11" fill="hold">
                            <p:stCondLst>
                              <p:cond delay="300"/>
                            </p:stCondLst>
                            <p:childTnLst>
                              <p:par>
                                <p:cTn id="12" presetID="10"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300"/>
                                        <p:tgtEl>
                                          <p:spTgt spid="8"/>
                                        </p:tgtEl>
                                      </p:cBhvr>
                                    </p:animEffect>
                                  </p:childTnLst>
                                </p:cTn>
                              </p:par>
                            </p:childTnLst>
                          </p:cTn>
                        </p:par>
                        <p:par>
                          <p:cTn id="15" fill="hold">
                            <p:stCondLst>
                              <p:cond delay="1100"/>
                            </p:stCondLst>
                            <p:childTnLst>
                              <p:par>
                                <p:cTn id="16" presetID="10" presetClass="entr" presetSubtype="0" fill="hold" grpId="0" nodeType="after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300"/>
                                        <p:tgtEl>
                                          <p:spTgt spid="6"/>
                                        </p:tgtEl>
                                      </p:cBhvr>
                                    </p:animEffect>
                                  </p:childTnLst>
                                </p:cTn>
                              </p:par>
                            </p:childTnLst>
                          </p:cTn>
                        </p:par>
                        <p:par>
                          <p:cTn id="19" fill="hold">
                            <p:stCondLst>
                              <p:cond delay="1600"/>
                            </p:stCondLst>
                            <p:childTnLst>
                              <p:par>
                                <p:cTn id="20" presetID="10" presetClass="entr" presetSubtype="0" fill="hold" grpId="0" nodeType="after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Why I-Focus?</a:t>
            </a:r>
          </a:p>
        </p:txBody>
      </p:sp>
      <p:pic>
        <p:nvPicPr>
          <p:cNvPr id="6" name="Picture 5" descr="Picture_Person_Hard_at_Work_at_a_Computer_Typing_at_the_Keyboard_and_Using_the_Mouse_in_an_Office_Environment_in_This_Stock_Photo_110812-130548-392001.jpg"/>
          <p:cNvPicPr>
            <a:picLocks noChangeAspect="1"/>
          </p:cNvPicPr>
          <p:nvPr/>
        </p:nvPicPr>
        <p:blipFill rotWithShape="1">
          <a:blip r:embed="rId3">
            <a:extLst>
              <a:ext uri="{28A0092B-C50C-407E-A947-70E740481C1C}">
                <a14:useLocalDpi xmlns:a14="http://schemas.microsoft.com/office/drawing/2010/main" val="0"/>
              </a:ext>
            </a:extLst>
          </a:blip>
          <a:srcRect b="6274"/>
          <a:stretch/>
        </p:blipFill>
        <p:spPr>
          <a:xfrm>
            <a:off x="1697418" y="1633538"/>
            <a:ext cx="6071655" cy="4872119"/>
          </a:xfrm>
          <a:prstGeom prst="rect">
            <a:avLst/>
          </a:prstGeom>
          <a:ln>
            <a:noFill/>
          </a:ln>
          <a:effectLst>
            <a:softEdge rad="330200"/>
          </a:effectLst>
        </p:spPr>
      </p:pic>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0644"/>
          <a:stretch/>
        </p:blipFill>
        <p:spPr>
          <a:xfrm>
            <a:off x="7612768" y="1672613"/>
            <a:ext cx="2996618" cy="2231637"/>
          </a:xfrm>
          <a:prstGeom prst="rect">
            <a:avLst/>
          </a:prstGeom>
          <a:ln>
            <a:noFill/>
          </a:ln>
          <a:effectLst>
            <a:softEdge rad="254000"/>
          </a:effectLst>
        </p:spPr>
      </p:pic>
      <p:pic>
        <p:nvPicPr>
          <p:cNvPr id="3" name="Picture 2" descr="imgres.jpg"/>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7648470" y="3728404"/>
            <a:ext cx="2960917" cy="2960917"/>
          </a:xfrm>
          <a:prstGeom prst="rect">
            <a:avLst/>
          </a:prstGeom>
          <a:ln>
            <a:noFill/>
          </a:ln>
          <a:effectLst>
            <a:softEdge rad="469900"/>
          </a:effectLst>
        </p:spPr>
      </p:pic>
      <p:pic>
        <p:nvPicPr>
          <p:cNvPr id="8" name="Picture 7" descr="Eye logo.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679274" y="5945872"/>
            <a:ext cx="1005869" cy="1005869"/>
          </a:xfrm>
          <a:prstGeom prst="rect">
            <a:avLst/>
          </a:prstGeom>
        </p:spPr>
      </p:pic>
    </p:spTree>
    <p:extLst>
      <p:ext uri="{BB962C8B-B14F-4D97-AF65-F5344CB8AC3E}">
        <p14:creationId xmlns:p14="http://schemas.microsoft.com/office/powerpoint/2010/main" val="1830767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Audience</a:t>
            </a:r>
            <a:endParaRPr lang="en-US" dirty="0"/>
          </a:p>
        </p:txBody>
      </p:sp>
      <p:sp>
        <p:nvSpPr>
          <p:cNvPr id="3" name="Content Placeholder 2"/>
          <p:cNvSpPr>
            <a:spLocks noGrp="1"/>
          </p:cNvSpPr>
          <p:nvPr>
            <p:ph idx="1"/>
          </p:nvPr>
        </p:nvSpPr>
        <p:spPr>
          <a:xfrm>
            <a:off x="609600" y="1422400"/>
            <a:ext cx="10972800" cy="5043215"/>
          </a:xfrm>
        </p:spPr>
        <p:txBody>
          <a:bodyPr>
            <a:normAutofit/>
          </a:bodyPr>
          <a:lstStyle/>
          <a:p>
            <a:pPr marL="0" indent="0">
              <a:buNone/>
            </a:pPr>
            <a:endParaRPr lang="en-US" sz="1100" dirty="0">
              <a:effectLst>
                <a:outerShdw blurRad="50800" dist="38100" algn="l" rotWithShape="0">
                  <a:prstClr val="black">
                    <a:alpha val="40000"/>
                  </a:prstClr>
                </a:outerShdw>
              </a:effectLst>
            </a:endParaRPr>
          </a:p>
          <a:p>
            <a:r>
              <a:rPr lang="en-US" sz="4800" dirty="0">
                <a:effectLst>
                  <a:outerShdw blurRad="50800" dist="38100" algn="l" rotWithShape="0">
                    <a:prstClr val="black">
                      <a:alpha val="40000"/>
                    </a:prstClr>
                  </a:outerShdw>
                </a:effectLst>
              </a:rPr>
              <a:t>Physically Disabled</a:t>
            </a:r>
          </a:p>
          <a:p>
            <a:r>
              <a:rPr lang="en-US" sz="4800" dirty="0">
                <a:effectLst>
                  <a:outerShdw blurRad="50800" dist="38100" algn="l" rotWithShape="0">
                    <a:prstClr val="black">
                      <a:alpha val="40000"/>
                    </a:prstClr>
                  </a:outerShdw>
                </a:effectLst>
              </a:rPr>
              <a:t>General Public</a:t>
            </a:r>
          </a:p>
          <a:p>
            <a:pPr marL="0" indent="0">
              <a:buNone/>
            </a:pPr>
            <a:endParaRPr lang="en-US" sz="4800" dirty="0">
              <a:effectLst>
                <a:outerShdw blurRad="50800" dist="38100" algn="l" rotWithShape="0">
                  <a:prstClr val="black">
                    <a:alpha val="40000"/>
                  </a:prstClr>
                </a:outerShdw>
              </a:effectLst>
            </a:endParaRPr>
          </a:p>
        </p:txBody>
      </p:sp>
      <p:pic>
        <p:nvPicPr>
          <p:cNvPr id="4" name="Picture 3"/>
          <p:cNvPicPr>
            <a:picLocks noChangeAspect="1"/>
          </p:cNvPicPr>
          <p:nvPr/>
        </p:nvPicPr>
        <p:blipFill>
          <a:blip r:embed="rId3">
            <a:alphaModFix amt="56000"/>
          </a:blip>
          <a:stretch>
            <a:fillRect/>
          </a:stretch>
        </p:blipFill>
        <p:spPr>
          <a:xfrm>
            <a:off x="4884615" y="3623866"/>
            <a:ext cx="5138614" cy="2843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7738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0"/>
            <a:ext cx="12192000" cy="6858000"/>
          </a:xfrm>
          <a:prstGeom prst="rect">
            <a:avLst/>
          </a:prstGeom>
          <a:solidFill>
            <a:schemeClr val="accent3">
              <a:alpha val="80000"/>
            </a:schemeClr>
          </a:solidFill>
          <a:ln>
            <a:noFill/>
          </a:ln>
          <a:effectLst>
            <a:innerShdw blurRad="114300">
              <a:prstClr val="black"/>
            </a:innerShd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4800" dirty="0">
                <a:latin typeface="Museo 300" pitchFamily="50" charset="0"/>
              </a:rPr>
              <a:t>Research</a:t>
            </a:r>
            <a:r>
              <a:rPr lang="en-US" sz="5400" dirty="0">
                <a:latin typeface="Museo 300" pitchFamily="50" charset="0"/>
              </a:rPr>
              <a:t/>
            </a:r>
            <a:br>
              <a:rPr lang="en-US" sz="5400" dirty="0">
                <a:latin typeface="Museo 300" pitchFamily="50" charset="0"/>
              </a:rPr>
            </a:br>
            <a:endParaRPr lang="en-US" sz="700" dirty="0">
              <a:latin typeface="Museo 300" pitchFamily="50" charset="0"/>
            </a:endParaRPr>
          </a:p>
        </p:txBody>
      </p:sp>
      <p:sp>
        <p:nvSpPr>
          <p:cNvPr id="11" name="Title 1"/>
          <p:cNvSpPr txBox="1">
            <a:spLocks/>
          </p:cNvSpPr>
          <p:nvPr/>
        </p:nvSpPr>
        <p:spPr>
          <a:xfrm>
            <a:off x="0" y="190341"/>
            <a:ext cx="12192000" cy="1143000"/>
          </a:xfrm>
          <a:prstGeom prst="rect">
            <a:avLst/>
          </a:prstGeom>
          <a:solidFill>
            <a:schemeClr val="tx2">
              <a:alpha val="44000"/>
            </a:schemeClr>
          </a:solidFill>
          <a:effectLst>
            <a:softEdge rad="63500"/>
          </a:effectLst>
        </p:spPr>
        <p:txBody>
          <a:bodyPr vert="horz" lIns="91440" tIns="45720" rIns="91440" bIns="45720" rtlCol="0" anchor="ctr">
            <a:noAutofit/>
          </a:bodyPr>
          <a:lstStyle>
            <a:lvl1pPr algn="ctr" defTabSz="457200" rtl="0" eaLnBrk="1" latinLnBrk="0" hangingPunct="1">
              <a:spcBef>
                <a:spcPct val="0"/>
              </a:spcBef>
              <a:buNone/>
              <a:defRPr sz="5400" kern="1200">
                <a:solidFill>
                  <a:schemeClr val="bg2"/>
                </a:solidFill>
                <a:latin typeface="Sansation Light"/>
                <a:ea typeface="+mj-ea"/>
                <a:cs typeface="Sansation Light"/>
              </a:defRPr>
            </a:lvl1pPr>
          </a:lstStyle>
          <a:p>
            <a:r>
              <a:rPr lang="en-US" smtClean="0"/>
              <a:t>The Full Package</a:t>
            </a:r>
            <a:endParaRPr lang="en-US" dirty="0"/>
          </a:p>
        </p:txBody>
      </p:sp>
      <p:sp>
        <p:nvSpPr>
          <p:cNvPr id="5" name="Title 1"/>
          <p:cNvSpPr>
            <a:spLocks noGrp="1"/>
          </p:cNvSpPr>
          <p:nvPr>
            <p:ph type="title"/>
          </p:nvPr>
        </p:nvSpPr>
        <p:spPr>
          <a:xfrm>
            <a:off x="0" y="274638"/>
            <a:ext cx="12192000" cy="1143000"/>
          </a:xfrm>
          <a:solidFill>
            <a:schemeClr val="tx2">
              <a:alpha val="44000"/>
            </a:schemeClr>
          </a:solidFill>
          <a:effectLst>
            <a:softEdge rad="63500"/>
          </a:effectLst>
        </p:spPr>
        <p:txBody>
          <a:bodyPr>
            <a:normAutofit/>
          </a:bodyPr>
          <a:lstStyle/>
          <a:p>
            <a:pPr algn="l"/>
            <a:r>
              <a:rPr lang="en-US" sz="6000" b="1" dirty="0" smtClean="0"/>
              <a:t>			Objectives</a:t>
            </a:r>
            <a:endParaRPr lang="en-US" sz="6000" b="1" dirty="0"/>
          </a:p>
        </p:txBody>
      </p:sp>
      <p:sp>
        <p:nvSpPr>
          <p:cNvPr id="6" name="Rectangle 5"/>
          <p:cNvSpPr/>
          <p:nvPr/>
        </p:nvSpPr>
        <p:spPr>
          <a:xfrm>
            <a:off x="6757624" y="2871027"/>
            <a:ext cx="3921715" cy="167894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useo 300" pitchFamily="50" charset="0"/>
              </a:rPr>
              <a:t>Games</a:t>
            </a:r>
          </a:p>
        </p:txBody>
      </p:sp>
      <p:sp>
        <p:nvSpPr>
          <p:cNvPr id="7" name="Rectangle 6"/>
          <p:cNvSpPr/>
          <p:nvPr/>
        </p:nvSpPr>
        <p:spPr>
          <a:xfrm>
            <a:off x="1506138" y="2871027"/>
            <a:ext cx="5092935" cy="1678947"/>
          </a:xfrm>
          <a:prstGeom prst="rect">
            <a:avLst/>
          </a:prstGeom>
          <a:solidFill>
            <a:schemeClr val="accent5">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400" dirty="0">
                <a:latin typeface="Museo 300" pitchFamily="50" charset="0"/>
              </a:rPr>
              <a:t>Website</a:t>
            </a:r>
          </a:p>
        </p:txBody>
      </p:sp>
      <p:sp>
        <p:nvSpPr>
          <p:cNvPr id="8" name="Rectangle 7"/>
          <p:cNvSpPr/>
          <p:nvPr/>
        </p:nvSpPr>
        <p:spPr>
          <a:xfrm>
            <a:off x="1506138" y="1413240"/>
            <a:ext cx="9175375" cy="1679620"/>
          </a:xfrm>
          <a:prstGeom prst="rect">
            <a:avLst/>
          </a:prstGeom>
          <a:solidFill>
            <a:schemeClr val="accent2">
              <a:alpha val="9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a:latin typeface="Museo 300" pitchFamily="50" charset="0"/>
              </a:rPr>
              <a:t>Gestures</a:t>
            </a:r>
          </a:p>
        </p:txBody>
      </p:sp>
      <p:sp>
        <p:nvSpPr>
          <p:cNvPr id="9" name="Rectangle 8"/>
          <p:cNvSpPr/>
          <p:nvPr/>
        </p:nvSpPr>
        <p:spPr>
          <a:xfrm>
            <a:off x="1506138" y="3131973"/>
            <a:ext cx="9173201" cy="1106289"/>
          </a:xfrm>
          <a:prstGeom prst="rect">
            <a:avLst/>
          </a:prstGeom>
          <a:solidFill>
            <a:schemeClr val="accent6">
              <a:alpha val="9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latin typeface="Museo 300" pitchFamily="50" charset="0"/>
              </a:rPr>
              <a:t>Console App</a:t>
            </a:r>
          </a:p>
        </p:txBody>
      </p:sp>
    </p:spTree>
    <p:extLst>
      <p:ext uri="{BB962C8B-B14F-4D97-AF65-F5344CB8AC3E}">
        <p14:creationId xmlns:p14="http://schemas.microsoft.com/office/powerpoint/2010/main" val="28028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4.89838E-6 -3.7037E-7 L 4.89838E-6 0.21019 " pathEditMode="relative" rAng="0" ptsTypes="AA">
                                      <p:cBhvr>
                                        <p:cTn id="14" dur="500" fill="hold"/>
                                        <p:tgtEl>
                                          <p:spTgt spid="7"/>
                                        </p:tgtEl>
                                        <p:attrNameLst>
                                          <p:attrName>ppt_x</p:attrName>
                                          <p:attrName>ppt_y</p:attrName>
                                        </p:attrNameLst>
                                      </p:cBhvr>
                                      <p:rCtr x="0" y="10509"/>
                                    </p:animMotion>
                                  </p:childTnLst>
                                </p:cTn>
                              </p:par>
                              <p:par>
                                <p:cTn id="15" presetID="42" presetClass="path" presetSubtype="0" accel="50000" decel="50000" fill="hold" grpId="1" nodeType="withEffect">
                                  <p:stCondLst>
                                    <p:cond delay="0"/>
                                  </p:stCondLst>
                                  <p:childTnLst>
                                    <p:animMotion origin="layout" path="M 3.18916E-6 -3.7037E-7 L 3.18916E-6 0.21019 " pathEditMode="relative" rAng="0" ptsTypes="AA">
                                      <p:cBhvr>
                                        <p:cTn id="16" dur="500" fill="hold"/>
                                        <p:tgtEl>
                                          <p:spTgt spid="6"/>
                                        </p:tgtEl>
                                        <p:attrNameLst>
                                          <p:attrName>ppt_x</p:attrName>
                                          <p:attrName>ppt_y</p:attrName>
                                        </p:attrNameLst>
                                      </p:cBhvr>
                                      <p:rCtr x="0" y="10509"/>
                                    </p:animMotion>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53"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300" fill="hold"/>
                                        <p:tgtEl>
                                          <p:spTgt spid="10"/>
                                        </p:tgtEl>
                                        <p:attrNameLst>
                                          <p:attrName>ppt_w</p:attrName>
                                        </p:attrNameLst>
                                      </p:cBhvr>
                                      <p:tavLst>
                                        <p:tav tm="0">
                                          <p:val>
                                            <p:fltVal val="0"/>
                                          </p:val>
                                        </p:tav>
                                        <p:tav tm="100000">
                                          <p:val>
                                            <p:strVal val="#ppt_w"/>
                                          </p:val>
                                        </p:tav>
                                      </p:tavLst>
                                    </p:anim>
                                    <p:anim calcmode="lin" valueType="num">
                                      <p:cBhvr>
                                        <p:cTn id="34" dur="300" fill="hold"/>
                                        <p:tgtEl>
                                          <p:spTgt spid="10"/>
                                        </p:tgtEl>
                                        <p:attrNameLst>
                                          <p:attrName>ppt_h</p:attrName>
                                        </p:attrNameLst>
                                      </p:cBhvr>
                                      <p:tavLst>
                                        <p:tav tm="0">
                                          <p:val>
                                            <p:fltVal val="0"/>
                                          </p:val>
                                        </p:tav>
                                        <p:tav tm="100000">
                                          <p:val>
                                            <p:strVal val="#ppt_h"/>
                                          </p:val>
                                        </p:tav>
                                      </p:tavLst>
                                    </p:anim>
                                    <p:animEffect transition="in" filter="fade">
                                      <p:cBhvr>
                                        <p:cTn id="35" dur="3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6" grpId="0" animBg="1"/>
      <p:bldP spid="6" grpId="1" animBg="1"/>
      <p:bldP spid="7" grpId="0" animBg="1"/>
      <p:bldP spid="7" grpId="1"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26212"/>
            <a:ext cx="12191999" cy="1189694"/>
          </a:xfrm>
          <a:effectLst>
            <a:softEdge rad="63500"/>
          </a:effectLst>
        </p:spPr>
        <p:txBody>
          <a:bodyPr anchor="ctr" anchorCtr="0"/>
          <a:lstStyle/>
          <a:p>
            <a:r>
              <a:rPr lang="en-US" dirty="0" smtClean="0"/>
              <a:t>			Methodology</a:t>
            </a:r>
            <a:endParaRPr lang="en-US" dirty="0"/>
          </a:p>
        </p:txBody>
      </p:sp>
    </p:spTree>
    <p:extLst>
      <p:ext uri="{BB962C8B-B14F-4D97-AF65-F5344CB8AC3E}">
        <p14:creationId xmlns:p14="http://schemas.microsoft.com/office/powerpoint/2010/main" val="3615105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SG" dirty="0"/>
          </a:p>
        </p:txBody>
      </p:sp>
      <p:sp>
        <p:nvSpPr>
          <p:cNvPr id="5" name="Rectangle 4"/>
          <p:cNvSpPr/>
          <p:nvPr/>
        </p:nvSpPr>
        <p:spPr>
          <a:xfrm>
            <a:off x="814032" y="2790806"/>
            <a:ext cx="2712096" cy="103630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rgbClr val="EEECE1"/>
                </a:solidFill>
                <a:latin typeface="Museo 500" pitchFamily="50" charset="0"/>
                <a:cs typeface="Museo 700 Regular"/>
              </a:rPr>
              <a:t>Prelim</a:t>
            </a:r>
          </a:p>
        </p:txBody>
      </p:sp>
      <p:sp>
        <p:nvSpPr>
          <p:cNvPr id="6" name="Rectangle 5"/>
          <p:cNvSpPr/>
          <p:nvPr/>
        </p:nvSpPr>
        <p:spPr>
          <a:xfrm>
            <a:off x="3526128" y="2785871"/>
            <a:ext cx="5270392" cy="1041237"/>
          </a:xfrm>
          <a:prstGeom prst="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rgbClr val="EEECE1"/>
                </a:solidFill>
                <a:latin typeface="Museo 500" pitchFamily="50" charset="0"/>
                <a:cs typeface="Museo 700 Regular"/>
              </a:rPr>
              <a:t>Semis</a:t>
            </a:r>
          </a:p>
        </p:txBody>
      </p:sp>
      <p:sp>
        <p:nvSpPr>
          <p:cNvPr id="7" name="Rectangle 6"/>
          <p:cNvSpPr/>
          <p:nvPr/>
        </p:nvSpPr>
        <p:spPr>
          <a:xfrm>
            <a:off x="8796520" y="2780937"/>
            <a:ext cx="3066127" cy="1023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EEECE1"/>
                </a:solidFill>
                <a:latin typeface="Museo 500" pitchFamily="50" charset="0"/>
                <a:cs typeface="Museo 700 Regular"/>
              </a:rPr>
              <a:t>Finals</a:t>
            </a:r>
          </a:p>
        </p:txBody>
      </p:sp>
      <p:sp>
        <p:nvSpPr>
          <p:cNvPr id="11" name="TextBox 10"/>
          <p:cNvSpPr txBox="1"/>
          <p:nvPr/>
        </p:nvSpPr>
        <p:spPr>
          <a:xfrm>
            <a:off x="2749489" y="2018263"/>
            <a:ext cx="1505733" cy="646331"/>
          </a:xfrm>
          <a:prstGeom prst="rect">
            <a:avLst/>
          </a:prstGeom>
          <a:noFill/>
        </p:spPr>
        <p:txBody>
          <a:bodyPr wrap="none" rtlCol="0">
            <a:spAutoFit/>
          </a:bodyPr>
          <a:lstStyle/>
          <a:p>
            <a:pPr algn="ctr"/>
            <a:r>
              <a:rPr lang="en-US" dirty="0">
                <a:solidFill>
                  <a:schemeClr val="bg1">
                    <a:lumMod val="65000"/>
                  </a:schemeClr>
                </a:solidFill>
                <a:latin typeface="Museo 300" pitchFamily="50" charset="0"/>
                <a:cs typeface="Museo 700 Regular"/>
              </a:rPr>
              <a:t>Prelim</a:t>
            </a:r>
            <a:br>
              <a:rPr lang="en-US" dirty="0">
                <a:solidFill>
                  <a:schemeClr val="bg1">
                    <a:lumMod val="65000"/>
                  </a:schemeClr>
                </a:solidFill>
                <a:latin typeface="Museo 300" pitchFamily="50" charset="0"/>
                <a:cs typeface="Museo 700 Regular"/>
              </a:rPr>
            </a:br>
            <a:r>
              <a:rPr lang="en-US" dirty="0">
                <a:solidFill>
                  <a:schemeClr val="bg1">
                    <a:lumMod val="65000"/>
                  </a:schemeClr>
                </a:solidFill>
                <a:latin typeface="Museo 300" pitchFamily="50" charset="0"/>
                <a:cs typeface="Museo 700 Regular"/>
              </a:rPr>
              <a:t>Presentation</a:t>
            </a:r>
          </a:p>
        </p:txBody>
      </p:sp>
      <p:sp>
        <p:nvSpPr>
          <p:cNvPr id="12" name="TextBox 11"/>
          <p:cNvSpPr txBox="1"/>
          <p:nvPr/>
        </p:nvSpPr>
        <p:spPr>
          <a:xfrm>
            <a:off x="7944595" y="2024116"/>
            <a:ext cx="1656305" cy="782060"/>
          </a:xfrm>
          <a:prstGeom prst="rect">
            <a:avLst/>
          </a:prstGeom>
          <a:noFill/>
        </p:spPr>
        <p:txBody>
          <a:bodyPr wrap="none" rtlCol="0">
            <a:spAutoFit/>
          </a:bodyPr>
          <a:lstStyle/>
          <a:p>
            <a:pPr algn="ctr"/>
            <a:r>
              <a:rPr lang="en-US" dirty="0">
                <a:solidFill>
                  <a:srgbClr val="EEECE1"/>
                </a:solidFill>
                <a:latin typeface="Museo 300" pitchFamily="50" charset="0"/>
                <a:cs typeface="Museo 700 Regular"/>
              </a:rPr>
              <a:t>Semis</a:t>
            </a:r>
            <a:br>
              <a:rPr lang="en-US" dirty="0">
                <a:solidFill>
                  <a:srgbClr val="EEECE1"/>
                </a:solidFill>
                <a:latin typeface="Museo 300" pitchFamily="50" charset="0"/>
                <a:cs typeface="Museo 700 Regular"/>
              </a:rPr>
            </a:br>
            <a:r>
              <a:rPr lang="en-US" dirty="0">
                <a:solidFill>
                  <a:srgbClr val="EEECE1"/>
                </a:solidFill>
                <a:latin typeface="Museo 300" pitchFamily="50" charset="0"/>
                <a:cs typeface="Museo 700 Regular"/>
              </a:rPr>
              <a:t>Presentation</a:t>
            </a:r>
          </a:p>
        </p:txBody>
      </p:sp>
      <p:sp>
        <p:nvSpPr>
          <p:cNvPr id="13" name="TextBox 12"/>
          <p:cNvSpPr txBox="1"/>
          <p:nvPr/>
        </p:nvSpPr>
        <p:spPr>
          <a:xfrm>
            <a:off x="10530201" y="2024116"/>
            <a:ext cx="1505733" cy="646331"/>
          </a:xfrm>
          <a:prstGeom prst="rect">
            <a:avLst/>
          </a:prstGeom>
          <a:noFill/>
        </p:spPr>
        <p:txBody>
          <a:bodyPr wrap="none" rtlCol="0">
            <a:spAutoFit/>
          </a:bodyPr>
          <a:lstStyle/>
          <a:p>
            <a:pPr algn="ctr"/>
            <a:r>
              <a:rPr lang="en-US" dirty="0">
                <a:solidFill>
                  <a:schemeClr val="bg1">
                    <a:lumMod val="65000"/>
                  </a:schemeClr>
                </a:solidFill>
                <a:latin typeface="Museo 300" pitchFamily="50" charset="0"/>
                <a:cs typeface="Museo 700 Regular"/>
              </a:rPr>
              <a:t>Finals</a:t>
            </a:r>
            <a:br>
              <a:rPr lang="en-US" dirty="0">
                <a:solidFill>
                  <a:schemeClr val="bg1">
                    <a:lumMod val="65000"/>
                  </a:schemeClr>
                </a:solidFill>
                <a:latin typeface="Museo 300" pitchFamily="50" charset="0"/>
                <a:cs typeface="Museo 700 Regular"/>
              </a:rPr>
            </a:br>
            <a:r>
              <a:rPr lang="en-US" dirty="0">
                <a:solidFill>
                  <a:schemeClr val="bg1">
                    <a:lumMod val="65000"/>
                  </a:schemeClr>
                </a:solidFill>
                <a:latin typeface="Museo 300" pitchFamily="50" charset="0"/>
                <a:cs typeface="Museo 700 Regular"/>
              </a:rPr>
              <a:t>Presentation</a:t>
            </a:r>
          </a:p>
        </p:txBody>
      </p:sp>
      <p:sp>
        <p:nvSpPr>
          <p:cNvPr id="14" name="Rectangle 13"/>
          <p:cNvSpPr/>
          <p:nvPr/>
        </p:nvSpPr>
        <p:spPr>
          <a:xfrm>
            <a:off x="814033" y="4017608"/>
            <a:ext cx="2105907" cy="57871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Planning</a:t>
            </a:r>
          </a:p>
        </p:txBody>
      </p:sp>
      <p:sp>
        <p:nvSpPr>
          <p:cNvPr id="15" name="Rectangle 14"/>
          <p:cNvSpPr/>
          <p:nvPr/>
        </p:nvSpPr>
        <p:spPr>
          <a:xfrm>
            <a:off x="2919940" y="4017608"/>
            <a:ext cx="3968213" cy="57871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Developmental</a:t>
            </a:r>
          </a:p>
        </p:txBody>
      </p:sp>
      <p:sp>
        <p:nvSpPr>
          <p:cNvPr id="16" name="Rectangle 15"/>
          <p:cNvSpPr/>
          <p:nvPr/>
        </p:nvSpPr>
        <p:spPr>
          <a:xfrm>
            <a:off x="4330508" y="4682878"/>
            <a:ext cx="3170631" cy="578711"/>
          </a:xfrm>
          <a:prstGeom prst="rect">
            <a:avLst/>
          </a:prstGeom>
          <a:solidFill>
            <a:schemeClr val="tx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Implementation</a:t>
            </a:r>
          </a:p>
        </p:txBody>
      </p:sp>
      <p:sp>
        <p:nvSpPr>
          <p:cNvPr id="17" name="Rectangle 16"/>
          <p:cNvSpPr/>
          <p:nvPr/>
        </p:nvSpPr>
        <p:spPr>
          <a:xfrm>
            <a:off x="6556463" y="5360544"/>
            <a:ext cx="2240057" cy="578711"/>
          </a:xfrm>
          <a:prstGeom prst="rect">
            <a:avLst/>
          </a:prstGeom>
          <a:solidFill>
            <a:srgbClr val="00804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Alpha Testing</a:t>
            </a:r>
          </a:p>
        </p:txBody>
      </p:sp>
      <p:sp>
        <p:nvSpPr>
          <p:cNvPr id="18" name="Rectangle 17"/>
          <p:cNvSpPr/>
          <p:nvPr/>
        </p:nvSpPr>
        <p:spPr>
          <a:xfrm>
            <a:off x="8796520" y="5360544"/>
            <a:ext cx="1931477" cy="578711"/>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Beta Testing</a:t>
            </a:r>
          </a:p>
        </p:txBody>
      </p:sp>
      <p:sp>
        <p:nvSpPr>
          <p:cNvPr id="19" name="Rectangle 18"/>
          <p:cNvSpPr/>
          <p:nvPr/>
        </p:nvSpPr>
        <p:spPr>
          <a:xfrm>
            <a:off x="9964191" y="6000227"/>
            <a:ext cx="1916886" cy="578711"/>
          </a:xfrm>
          <a:prstGeom prst="rect">
            <a:avLst/>
          </a:prstGeom>
          <a:solidFill>
            <a:srgbClr val="804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Extensions</a:t>
            </a:r>
          </a:p>
        </p:txBody>
      </p:sp>
      <p:sp>
        <p:nvSpPr>
          <p:cNvPr id="3" name="Rectangle 2"/>
          <p:cNvSpPr/>
          <p:nvPr/>
        </p:nvSpPr>
        <p:spPr>
          <a:xfrm>
            <a:off x="814032" y="4017608"/>
            <a:ext cx="6074121" cy="578711"/>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5" name="Rectangle 24"/>
          <p:cNvSpPr/>
          <p:nvPr/>
        </p:nvSpPr>
        <p:spPr>
          <a:xfrm>
            <a:off x="4330508" y="4682878"/>
            <a:ext cx="3170631" cy="578711"/>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6" name="Rectangle 25"/>
          <p:cNvSpPr/>
          <p:nvPr/>
        </p:nvSpPr>
        <p:spPr>
          <a:xfrm>
            <a:off x="6556463" y="5360544"/>
            <a:ext cx="4171534" cy="578711"/>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1" name="Rectangle 20"/>
          <p:cNvSpPr/>
          <p:nvPr/>
        </p:nvSpPr>
        <p:spPr>
          <a:xfrm>
            <a:off x="9951944" y="6000226"/>
            <a:ext cx="1929134" cy="578711"/>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5082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80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grpId="0" nodeType="withEffect">
                                  <p:stCondLst>
                                    <p:cond delay="110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grpId="0" nodeType="withEffect">
                                  <p:stCondLst>
                                    <p:cond delay="110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26" grpId="0" animBg="1"/>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4180</TotalTime>
  <Words>1768</Words>
  <Application>Microsoft Office PowerPoint</Application>
  <PresentationFormat>Custom</PresentationFormat>
  <Paragraphs>265</Paragraphs>
  <Slides>31</Slides>
  <Notes>26</Notes>
  <HiddenSlides>1</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Arial</vt:lpstr>
      <vt:lpstr>Museo 500 Regular</vt:lpstr>
      <vt:lpstr>Calibri</vt:lpstr>
      <vt:lpstr>Sansation</vt:lpstr>
      <vt:lpstr>Museo 700 Regular</vt:lpstr>
      <vt:lpstr>Arial Unicode MS</vt:lpstr>
      <vt:lpstr>Sansation Light</vt:lpstr>
      <vt:lpstr>Museo 500</vt:lpstr>
      <vt:lpstr>Museo 300 Regular</vt:lpstr>
      <vt:lpstr>Museo 900</vt:lpstr>
      <vt:lpstr>Museo 300</vt:lpstr>
      <vt:lpstr>Lane - Cane</vt:lpstr>
      <vt:lpstr>Museo 700</vt:lpstr>
      <vt:lpstr>Audiowide</vt:lpstr>
      <vt:lpstr>Office Theme</vt:lpstr>
      <vt:lpstr>PowerPoint Presentation</vt:lpstr>
      <vt:lpstr>   Introduction</vt:lpstr>
      <vt:lpstr>   Video</vt:lpstr>
      <vt:lpstr>PowerPoint Presentation</vt:lpstr>
      <vt:lpstr>Why I-Focus?</vt:lpstr>
      <vt:lpstr>Target Audience</vt:lpstr>
      <vt:lpstr>   Objectives</vt:lpstr>
      <vt:lpstr>   Methodology</vt:lpstr>
      <vt:lpstr>Timeline</vt:lpstr>
      <vt:lpstr>What’s been done so far...</vt:lpstr>
      <vt:lpstr>What’s been done so far...</vt:lpstr>
      <vt:lpstr>   Application</vt:lpstr>
      <vt:lpstr>Input methods</vt:lpstr>
      <vt:lpstr>Devices</vt:lpstr>
      <vt:lpstr>Devices</vt:lpstr>
      <vt:lpstr>Features</vt:lpstr>
      <vt:lpstr>Live Demo</vt:lpstr>
      <vt:lpstr>PowerPoint Presentation</vt:lpstr>
      <vt:lpstr>Research Procedure</vt:lpstr>
      <vt:lpstr>PowerPoint Presentation</vt:lpstr>
      <vt:lpstr>Results - Game</vt:lpstr>
      <vt:lpstr>Comments</vt:lpstr>
      <vt:lpstr>Results - Website</vt:lpstr>
      <vt:lpstr>Results - Website</vt:lpstr>
      <vt:lpstr>Results - Website</vt:lpstr>
      <vt:lpstr>Results - Website</vt:lpstr>
      <vt:lpstr>Results - Website</vt:lpstr>
      <vt:lpstr>Findings - Website</vt:lpstr>
      <vt:lpstr>Summary</vt:lpstr>
      <vt:lpstr>Looking to the Future...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Leong</dc:creator>
  <cp:lastModifiedBy>Sam</cp:lastModifiedBy>
  <cp:revision>889</cp:revision>
  <dcterms:created xsi:type="dcterms:W3CDTF">2014-06-15T08:09:15Z</dcterms:created>
  <dcterms:modified xsi:type="dcterms:W3CDTF">2014-08-22T06:41:04Z</dcterms:modified>
</cp:coreProperties>
</file>